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ileron" panose="020B0604020202020204" charset="0"/>
      <p:regular r:id="rId37"/>
    </p:embeddedFont>
    <p:embeddedFont>
      <p:font typeface="Aileron Bold" panose="020B0604020202020204" charset="0"/>
      <p:regular r:id="rId38"/>
    </p:embeddedFont>
    <p:embeddedFont>
      <p:font typeface="Aileron Bold Italics" panose="020B0604020202020204" charset="0"/>
      <p:regular r:id="rId39"/>
    </p:embeddedFont>
    <p:embeddedFont>
      <p:font typeface="Aileron Italics" panose="020B0604020202020204" charset="0"/>
      <p:regular r:id="rId40"/>
    </p:embeddedFont>
    <p:embeddedFont>
      <p:font typeface="Calibri" panose="020F0502020204030204" pitchFamily="34" charset="0"/>
      <p:regular r:id="rId41"/>
      <p:bold r:id="rId42"/>
      <p:italic r:id="rId43"/>
      <p:boldItalic r:id="rId44"/>
    </p:embeddedFont>
    <p:embeddedFont>
      <p:font typeface="Open Sauce Bold" panose="020B0604020202020204" charset="0"/>
      <p:regular r:id="rId45"/>
    </p:embeddedFont>
    <p:embeddedFont>
      <p:font typeface="Open Sauce Bold Italics" panose="020B0604020202020204" charset="0"/>
      <p:regular r:id="rId46"/>
    </p:embeddedFont>
    <p:embeddedFont>
      <p:font typeface="Oswald Bold" panose="020B0604020202020204" charset="0"/>
      <p:regular r:id="rId47"/>
    </p:embeddedFont>
    <p:embeddedFont>
      <p:font typeface="Playfair Display Bold" panose="020B0604020202020204" charset="0"/>
      <p:regular r:id="rId48"/>
    </p:embeddedFont>
    <p:embeddedFont>
      <p:font typeface="Playfair Display Bold Italics" panose="020B0604020202020204" charset="0"/>
      <p:regular r:id="rId49"/>
    </p:embeddedFont>
    <p:embeddedFont>
      <p:font typeface="Poppins Bold" panose="020B0604020202020204" charset="0"/>
      <p:regular r:id="rId50"/>
    </p:embeddedFont>
    <p:embeddedFont>
      <p:font typeface="Poppins Bold Italics"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6823E8-9308-4086-A677-0EF847301CA9}"/>
              </a:ext>
            </a:extLst>
          </p:cNvPr>
          <p:cNvPicPr>
            <a:picLocks noChangeAspect="1"/>
          </p:cNvPicPr>
          <p:nvPr/>
        </p:nvPicPr>
        <p:blipFill rotWithShape="1">
          <a:blip r:embed="rId2"/>
          <a:srcRect t="29781" r="33585" b="13193"/>
          <a:stretch/>
        </p:blipFill>
        <p:spPr>
          <a:xfrm>
            <a:off x="5257800" y="1"/>
            <a:ext cx="13030200" cy="10140702"/>
          </a:xfrm>
          <a:prstGeom prst="rect">
            <a:avLst/>
          </a:prstGeom>
        </p:spPr>
      </p:pic>
      <p:sp>
        <p:nvSpPr>
          <p:cNvPr id="3" name="TextBox 3"/>
          <p:cNvSpPr txBox="1"/>
          <p:nvPr/>
        </p:nvSpPr>
        <p:spPr>
          <a:xfrm>
            <a:off x="1966926" y="2916336"/>
            <a:ext cx="10328328" cy="2907765"/>
          </a:xfrm>
          <a:prstGeom prst="rect">
            <a:avLst/>
          </a:prstGeom>
        </p:spPr>
        <p:txBody>
          <a:bodyPr lIns="0" tIns="0" rIns="0" bIns="0" rtlCol="0" anchor="t">
            <a:spAutoFit/>
          </a:bodyPr>
          <a:lstStyle/>
          <a:p>
            <a:pPr>
              <a:lnSpc>
                <a:spcPts val="10953"/>
              </a:lnSpc>
            </a:pPr>
            <a:r>
              <a:rPr lang="en-US" sz="9957">
                <a:solidFill>
                  <a:srgbClr val="FAFAFA"/>
                </a:solidFill>
                <a:latin typeface="Poppins Bold Italics"/>
              </a:rPr>
              <a:t>BOMBA LIFE SUPPORT (BLS)</a:t>
            </a:r>
          </a:p>
        </p:txBody>
      </p:sp>
      <p:grpSp>
        <p:nvGrpSpPr>
          <p:cNvPr id="5" name="Group 5"/>
          <p:cNvGrpSpPr/>
          <p:nvPr/>
        </p:nvGrpSpPr>
        <p:grpSpPr>
          <a:xfrm rot="5400000">
            <a:off x="3154802" y="4546825"/>
            <a:ext cx="146298" cy="2522050"/>
            <a:chOff x="0" y="0"/>
            <a:chExt cx="38531" cy="664243"/>
          </a:xfrm>
        </p:grpSpPr>
        <p:sp>
          <p:nvSpPr>
            <p:cNvPr id="6" name="Freeform 6"/>
            <p:cNvSpPr/>
            <p:nvPr/>
          </p:nvSpPr>
          <p:spPr>
            <a:xfrm>
              <a:off x="0" y="0"/>
              <a:ext cx="38531" cy="664244"/>
            </a:xfrm>
            <a:custGeom>
              <a:avLst/>
              <a:gdLst/>
              <a:ahLst/>
              <a:cxnLst/>
              <a:rect l="l" t="t" r="r" b="b"/>
              <a:pathLst>
                <a:path w="38531" h="664244">
                  <a:moveTo>
                    <a:pt x="0" y="0"/>
                  </a:moveTo>
                  <a:lnTo>
                    <a:pt x="38531" y="0"/>
                  </a:lnTo>
                  <a:lnTo>
                    <a:pt x="38531" y="664244"/>
                  </a:lnTo>
                  <a:lnTo>
                    <a:pt x="0" y="664244"/>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7" name="TextBox 7"/>
            <p:cNvSpPr txBox="1"/>
            <p:nvPr/>
          </p:nvSpPr>
          <p:spPr>
            <a:xfrm>
              <a:off x="0" y="-19050"/>
              <a:ext cx="38531" cy="68329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TextBox 8"/>
          <p:cNvSpPr txBox="1"/>
          <p:nvPr/>
        </p:nvSpPr>
        <p:spPr>
          <a:xfrm>
            <a:off x="1966926" y="6048664"/>
            <a:ext cx="11442059" cy="2737406"/>
          </a:xfrm>
          <a:prstGeom prst="rect">
            <a:avLst/>
          </a:prstGeom>
        </p:spPr>
        <p:txBody>
          <a:bodyPr lIns="0" tIns="0" rIns="0" bIns="0" rtlCol="0" anchor="t">
            <a:spAutoFit/>
          </a:bodyPr>
          <a:lstStyle/>
          <a:p>
            <a:pPr>
              <a:lnSpc>
                <a:spcPts val="4408"/>
              </a:lnSpc>
            </a:pPr>
            <a:r>
              <a:rPr lang="en-US" sz="2395">
                <a:solidFill>
                  <a:srgbClr val="F4F4F4"/>
                </a:solidFill>
                <a:latin typeface="Poppins Bold"/>
              </a:rPr>
              <a:t>SESI 4: </a:t>
            </a:r>
          </a:p>
          <a:p>
            <a:pPr marL="517275" lvl="1" indent="-258637">
              <a:lnSpc>
                <a:spcPts val="4408"/>
              </a:lnSpc>
              <a:buFont typeface="Arial"/>
              <a:buChar char="•"/>
            </a:pPr>
            <a:r>
              <a:rPr lang="en-US" sz="2395">
                <a:solidFill>
                  <a:srgbClr val="F4F4F4"/>
                </a:solidFill>
                <a:latin typeface="Poppins Bold"/>
              </a:rPr>
              <a:t>LUKA DAN PENDARAHAN</a:t>
            </a:r>
          </a:p>
          <a:p>
            <a:pPr marL="517275" lvl="1" indent="-258637">
              <a:lnSpc>
                <a:spcPts val="4408"/>
              </a:lnSpc>
              <a:buFont typeface="Arial"/>
              <a:buChar char="•"/>
            </a:pPr>
            <a:r>
              <a:rPr lang="en-US" sz="2395">
                <a:solidFill>
                  <a:srgbClr val="F4F4F4"/>
                </a:solidFill>
                <a:latin typeface="Poppins Bold"/>
              </a:rPr>
              <a:t>RENJATAN</a:t>
            </a:r>
          </a:p>
          <a:p>
            <a:pPr marL="517275" lvl="1" indent="-258637">
              <a:lnSpc>
                <a:spcPts val="4408"/>
              </a:lnSpc>
              <a:buFont typeface="Arial"/>
              <a:buChar char="•"/>
            </a:pPr>
            <a:r>
              <a:rPr lang="en-US" sz="2395">
                <a:solidFill>
                  <a:srgbClr val="F4F4F4"/>
                </a:solidFill>
                <a:latin typeface="Poppins Bold"/>
              </a:rPr>
              <a:t>RENJATAN ELEKTRIK (KECEDERAAN AKIBAT RENJATAN ELEKTRIK)</a:t>
            </a:r>
          </a:p>
          <a:p>
            <a:pPr marL="517275" lvl="1" indent="-258637">
              <a:lnSpc>
                <a:spcPts val="4408"/>
              </a:lnSpc>
              <a:buFont typeface="Arial"/>
              <a:buChar char="•"/>
            </a:pPr>
            <a:r>
              <a:rPr lang="en-US" sz="2395">
                <a:solidFill>
                  <a:srgbClr val="F4F4F4"/>
                </a:solidFill>
                <a:latin typeface="Poppins Bold"/>
              </a:rPr>
              <a:t>KERACUNAN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009650"/>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TANDA-TANDA PENDARAHAN </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5" name="TextBox 5"/>
          <p:cNvSpPr txBox="1"/>
          <p:nvPr/>
        </p:nvSpPr>
        <p:spPr>
          <a:xfrm>
            <a:off x="1692570" y="3131540"/>
            <a:ext cx="9809390" cy="4731046"/>
          </a:xfrm>
          <a:prstGeom prst="rect">
            <a:avLst/>
          </a:prstGeom>
        </p:spPr>
        <p:txBody>
          <a:bodyPr lIns="0" tIns="0" rIns="0" bIns="0" rtlCol="0" anchor="t">
            <a:spAutoFit/>
          </a:bodyPr>
          <a:lstStyle/>
          <a:p>
            <a:pPr marL="603005" lvl="1" indent="-301503" algn="just">
              <a:lnSpc>
                <a:spcPts val="5474"/>
              </a:lnSpc>
              <a:buFont typeface="Arial"/>
              <a:buChar char="•"/>
            </a:pPr>
            <a:r>
              <a:rPr lang="en-US" sz="2792">
                <a:solidFill>
                  <a:srgbClr val="231F20"/>
                </a:solidFill>
                <a:latin typeface="Aileron"/>
              </a:rPr>
              <a:t>Sakit dada, perut atau pinggang;</a:t>
            </a:r>
          </a:p>
          <a:p>
            <a:pPr marL="603005" lvl="1" indent="-301503" algn="just">
              <a:lnSpc>
                <a:spcPts val="5474"/>
              </a:lnSpc>
              <a:buFont typeface="Arial"/>
              <a:buChar char="•"/>
            </a:pPr>
            <a:r>
              <a:rPr lang="en-US" sz="2792">
                <a:solidFill>
                  <a:srgbClr val="231F20"/>
                </a:solidFill>
                <a:latin typeface="Aileron"/>
              </a:rPr>
              <a:t>Pendarahan dari kemaluan;</a:t>
            </a:r>
          </a:p>
          <a:p>
            <a:pPr marL="603005" lvl="1" indent="-301503" algn="just">
              <a:lnSpc>
                <a:spcPts val="5474"/>
              </a:lnSpc>
              <a:buFont typeface="Arial"/>
              <a:buChar char="•"/>
            </a:pPr>
            <a:r>
              <a:rPr lang="en-US" sz="2792">
                <a:solidFill>
                  <a:srgbClr val="231F20"/>
                </a:solidFill>
                <a:latin typeface="Aileron"/>
              </a:rPr>
              <a:t>Susah bernafas;</a:t>
            </a:r>
          </a:p>
          <a:p>
            <a:pPr marL="603005" lvl="1" indent="-301503" algn="just">
              <a:lnSpc>
                <a:spcPts val="5474"/>
              </a:lnSpc>
              <a:buFont typeface="Arial"/>
              <a:buChar char="•"/>
            </a:pPr>
            <a:r>
              <a:rPr lang="en-US" sz="2792">
                <a:solidFill>
                  <a:srgbClr val="231F20"/>
                </a:solidFill>
                <a:latin typeface="Aileron"/>
              </a:rPr>
              <a:t>Kecacatan atau kepatahan di tulang dada atau pinggang;</a:t>
            </a:r>
          </a:p>
          <a:p>
            <a:pPr marL="603005" lvl="1" indent="-301503" algn="just">
              <a:lnSpc>
                <a:spcPts val="5474"/>
              </a:lnSpc>
              <a:buFont typeface="Arial"/>
              <a:buChar char="•"/>
            </a:pPr>
            <a:r>
              <a:rPr lang="en-US" sz="2792">
                <a:solidFill>
                  <a:srgbClr val="231F20"/>
                </a:solidFill>
                <a:latin typeface="Aileron"/>
              </a:rPr>
              <a:t>Muntah darah;</a:t>
            </a:r>
          </a:p>
          <a:p>
            <a:pPr marL="603005" lvl="1" indent="-301503" algn="just">
              <a:lnSpc>
                <a:spcPts val="5474"/>
              </a:lnSpc>
              <a:buFont typeface="Arial"/>
              <a:buChar char="•"/>
            </a:pPr>
            <a:r>
              <a:rPr lang="en-US" sz="2792">
                <a:solidFill>
                  <a:srgbClr val="231F20"/>
                </a:solidFill>
                <a:latin typeface="Aileron"/>
              </a:rPr>
              <a:t>Tanda-tanda lebam, luka calar atau bengkak di dada, perut dan pinggang.</a:t>
            </a:r>
          </a:p>
        </p:txBody>
      </p:sp>
      <p:sp>
        <p:nvSpPr>
          <p:cNvPr id="6" name="Freeform 6"/>
          <p:cNvSpPr/>
          <p:nvPr/>
        </p:nvSpPr>
        <p:spPr>
          <a:xfrm>
            <a:off x="12035705" y="3694390"/>
            <a:ext cx="6252295" cy="4168196"/>
          </a:xfrm>
          <a:custGeom>
            <a:avLst/>
            <a:gdLst/>
            <a:ahLst/>
            <a:cxnLst/>
            <a:rect l="l" t="t" r="r" b="b"/>
            <a:pathLst>
              <a:path w="6252295" h="4168196">
                <a:moveTo>
                  <a:pt x="0" y="0"/>
                </a:moveTo>
                <a:lnTo>
                  <a:pt x="6252295" y="0"/>
                </a:lnTo>
                <a:lnTo>
                  <a:pt x="6252295" y="4168196"/>
                </a:lnTo>
                <a:lnTo>
                  <a:pt x="0" y="4168196"/>
                </a:lnTo>
                <a:lnTo>
                  <a:pt x="0" y="0"/>
                </a:lnTo>
                <a:close/>
              </a:path>
            </a:pathLst>
          </a:custGeom>
          <a:blipFill>
            <a:blip r:embed="rId4"/>
            <a:stretch>
              <a:fillRect/>
            </a:stretch>
          </a:blipFill>
        </p:spPr>
      </p:sp>
      <p:sp>
        <p:nvSpPr>
          <p:cNvPr id="7" name="TextBox 7"/>
          <p:cNvSpPr txBox="1"/>
          <p:nvPr/>
        </p:nvSpPr>
        <p:spPr>
          <a:xfrm>
            <a:off x="956922" y="1896897"/>
            <a:ext cx="16230600"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PENDARAHAN DALAMAN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009650"/>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RAWATAN LUKA &amp; KAWALAN PENDARAHAN </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5" name="Group 5"/>
          <p:cNvGrpSpPr/>
          <p:nvPr/>
        </p:nvGrpSpPr>
        <p:grpSpPr>
          <a:xfrm>
            <a:off x="5031457" y="3335932"/>
            <a:ext cx="2154561" cy="1511642"/>
            <a:chOff x="0" y="0"/>
            <a:chExt cx="2872748" cy="2015522"/>
          </a:xfrm>
        </p:grpSpPr>
        <p:grpSp>
          <p:nvGrpSpPr>
            <p:cNvPr id="6" name="Group 6"/>
            <p:cNvGrpSpPr/>
            <p:nvPr/>
          </p:nvGrpSpPr>
          <p:grpSpPr>
            <a:xfrm>
              <a:off x="1392483" y="0"/>
              <a:ext cx="1480265" cy="2015522"/>
              <a:chOff x="0" y="0"/>
              <a:chExt cx="2546350" cy="3467100"/>
            </a:xfrm>
          </p:grpSpPr>
          <p:sp>
            <p:nvSpPr>
              <p:cNvPr id="7" name="Freeform 7"/>
              <p:cNvSpPr/>
              <p:nvPr/>
            </p:nvSpPr>
            <p:spPr>
              <a:xfrm>
                <a:off x="0" y="0"/>
                <a:ext cx="2548890" cy="3468370"/>
              </a:xfrm>
              <a:custGeom>
                <a:avLst/>
                <a:gdLst/>
                <a:ahLst/>
                <a:cxnLst/>
                <a:rect l="l" t="t" r="r" b="b"/>
                <a:pathLst>
                  <a:path w="2548890" h="3468370">
                    <a:moveTo>
                      <a:pt x="341630" y="3027680"/>
                    </a:moveTo>
                    <a:cubicBezTo>
                      <a:pt x="455930" y="3175000"/>
                      <a:pt x="599440" y="3286760"/>
                      <a:pt x="765810" y="3360420"/>
                    </a:cubicBezTo>
                    <a:cubicBezTo>
                      <a:pt x="929640" y="3431540"/>
                      <a:pt x="1116330" y="3468370"/>
                      <a:pt x="1320800" y="3468370"/>
                    </a:cubicBezTo>
                    <a:cubicBezTo>
                      <a:pt x="1493520" y="3468370"/>
                      <a:pt x="1656080" y="3440430"/>
                      <a:pt x="1803400" y="3387090"/>
                    </a:cubicBezTo>
                    <a:cubicBezTo>
                      <a:pt x="1954530" y="3332480"/>
                      <a:pt x="2086610" y="3247390"/>
                      <a:pt x="2197100" y="3135630"/>
                    </a:cubicBezTo>
                    <a:cubicBezTo>
                      <a:pt x="2307590" y="3023870"/>
                      <a:pt x="2393950" y="2884170"/>
                      <a:pt x="2456180" y="2716530"/>
                    </a:cubicBezTo>
                    <a:cubicBezTo>
                      <a:pt x="2517140" y="2552700"/>
                      <a:pt x="2547620" y="2359660"/>
                      <a:pt x="2547620" y="2141220"/>
                    </a:cubicBezTo>
                    <a:lnTo>
                      <a:pt x="2547620" y="2087245"/>
                    </a:lnTo>
                    <a:cubicBezTo>
                      <a:pt x="2547620" y="2072930"/>
                      <a:pt x="2541933" y="2059201"/>
                      <a:pt x="2531811" y="2049079"/>
                    </a:cubicBezTo>
                    <a:cubicBezTo>
                      <a:pt x="2521689" y="2038957"/>
                      <a:pt x="2507960" y="2033270"/>
                      <a:pt x="2493645" y="2033270"/>
                    </a:cubicBezTo>
                    <a:lnTo>
                      <a:pt x="1830705" y="2033270"/>
                    </a:lnTo>
                    <a:cubicBezTo>
                      <a:pt x="1800895" y="2033270"/>
                      <a:pt x="1776730" y="2057435"/>
                      <a:pt x="1776730" y="2087245"/>
                    </a:cubicBezTo>
                    <a:lnTo>
                      <a:pt x="1776730" y="2141220"/>
                    </a:lnTo>
                    <a:cubicBezTo>
                      <a:pt x="1776730" y="2250440"/>
                      <a:pt x="1765300" y="2346960"/>
                      <a:pt x="1742440" y="2425700"/>
                    </a:cubicBezTo>
                    <a:cubicBezTo>
                      <a:pt x="1720850" y="2500630"/>
                      <a:pt x="1690370" y="2562860"/>
                      <a:pt x="1652270" y="2609850"/>
                    </a:cubicBezTo>
                    <a:cubicBezTo>
                      <a:pt x="1615440" y="2655570"/>
                      <a:pt x="1572260" y="2688590"/>
                      <a:pt x="1521460" y="2710180"/>
                    </a:cubicBezTo>
                    <a:cubicBezTo>
                      <a:pt x="1468120" y="2733040"/>
                      <a:pt x="1407160" y="2744470"/>
                      <a:pt x="1339850" y="2744470"/>
                    </a:cubicBezTo>
                    <a:cubicBezTo>
                      <a:pt x="1250950" y="2744470"/>
                      <a:pt x="1173480" y="2725420"/>
                      <a:pt x="1109980" y="2689860"/>
                    </a:cubicBezTo>
                    <a:cubicBezTo>
                      <a:pt x="1043940" y="2653030"/>
                      <a:pt x="990600" y="2599690"/>
                      <a:pt x="946150" y="2528570"/>
                    </a:cubicBezTo>
                    <a:cubicBezTo>
                      <a:pt x="899160" y="2453640"/>
                      <a:pt x="863600" y="2358390"/>
                      <a:pt x="840740" y="2246630"/>
                    </a:cubicBezTo>
                    <a:cubicBezTo>
                      <a:pt x="816610" y="2129790"/>
                      <a:pt x="803910" y="1995170"/>
                      <a:pt x="803910" y="1847850"/>
                    </a:cubicBezTo>
                    <a:lnTo>
                      <a:pt x="803910" y="1617980"/>
                    </a:lnTo>
                    <a:cubicBezTo>
                      <a:pt x="803910" y="1469390"/>
                      <a:pt x="815340" y="1334770"/>
                      <a:pt x="839470" y="1217930"/>
                    </a:cubicBezTo>
                    <a:cubicBezTo>
                      <a:pt x="862330" y="1106170"/>
                      <a:pt x="896620" y="1010920"/>
                      <a:pt x="942340" y="935990"/>
                    </a:cubicBezTo>
                    <a:cubicBezTo>
                      <a:pt x="985520" y="864870"/>
                      <a:pt x="1037590" y="811530"/>
                      <a:pt x="1101090" y="774700"/>
                    </a:cubicBezTo>
                    <a:cubicBezTo>
                      <a:pt x="1163320" y="737870"/>
                      <a:pt x="1235710" y="720090"/>
                      <a:pt x="1323340" y="720090"/>
                    </a:cubicBezTo>
                    <a:cubicBezTo>
                      <a:pt x="1386840" y="720090"/>
                      <a:pt x="1446530" y="731520"/>
                      <a:pt x="1497330" y="754380"/>
                    </a:cubicBezTo>
                    <a:cubicBezTo>
                      <a:pt x="1546860" y="775970"/>
                      <a:pt x="1590040" y="810260"/>
                      <a:pt x="1626870" y="855980"/>
                    </a:cubicBezTo>
                    <a:cubicBezTo>
                      <a:pt x="1664970" y="904240"/>
                      <a:pt x="1695450" y="966470"/>
                      <a:pt x="1718310" y="1042670"/>
                    </a:cubicBezTo>
                    <a:cubicBezTo>
                      <a:pt x="1741170" y="1122680"/>
                      <a:pt x="1752600" y="1219200"/>
                      <a:pt x="1752600" y="1328420"/>
                    </a:cubicBezTo>
                    <a:lnTo>
                      <a:pt x="1752600" y="1382395"/>
                    </a:lnTo>
                    <a:cubicBezTo>
                      <a:pt x="1752600" y="1412205"/>
                      <a:pt x="1776765" y="1436370"/>
                      <a:pt x="1806575" y="1436370"/>
                    </a:cubicBezTo>
                    <a:lnTo>
                      <a:pt x="2494915" y="1436370"/>
                    </a:lnTo>
                    <a:cubicBezTo>
                      <a:pt x="2509230" y="1436370"/>
                      <a:pt x="2522959" y="1430683"/>
                      <a:pt x="2533081" y="1420561"/>
                    </a:cubicBezTo>
                    <a:cubicBezTo>
                      <a:pt x="2543203" y="1410439"/>
                      <a:pt x="2548890" y="1396710"/>
                      <a:pt x="2548890" y="1382395"/>
                    </a:cubicBezTo>
                    <a:lnTo>
                      <a:pt x="2548890" y="1328420"/>
                    </a:lnTo>
                    <a:cubicBezTo>
                      <a:pt x="2548890" y="1103630"/>
                      <a:pt x="2518410" y="905510"/>
                      <a:pt x="2456180" y="740410"/>
                    </a:cubicBezTo>
                    <a:cubicBezTo>
                      <a:pt x="2393950" y="571500"/>
                      <a:pt x="2306320" y="430530"/>
                      <a:pt x="2195830" y="321310"/>
                    </a:cubicBezTo>
                    <a:cubicBezTo>
                      <a:pt x="2085340" y="210820"/>
                      <a:pt x="1951990" y="128270"/>
                      <a:pt x="1800860" y="76200"/>
                    </a:cubicBezTo>
                    <a:cubicBezTo>
                      <a:pt x="1651000" y="26670"/>
                      <a:pt x="1489710" y="0"/>
                      <a:pt x="1319530" y="0"/>
                    </a:cubicBezTo>
                    <a:cubicBezTo>
                      <a:pt x="1115060" y="0"/>
                      <a:pt x="928370" y="35560"/>
                      <a:pt x="764540" y="106680"/>
                    </a:cubicBezTo>
                    <a:cubicBezTo>
                      <a:pt x="598170" y="180340"/>
                      <a:pt x="455930" y="292100"/>
                      <a:pt x="341630" y="439420"/>
                    </a:cubicBezTo>
                    <a:cubicBezTo>
                      <a:pt x="228600" y="584200"/>
                      <a:pt x="142240" y="768350"/>
                      <a:pt x="85090" y="985520"/>
                    </a:cubicBezTo>
                    <a:cubicBezTo>
                      <a:pt x="27940" y="1197610"/>
                      <a:pt x="0" y="1449070"/>
                      <a:pt x="0" y="1734820"/>
                    </a:cubicBezTo>
                    <a:cubicBezTo>
                      <a:pt x="0" y="2020570"/>
                      <a:pt x="27940" y="2272030"/>
                      <a:pt x="85090" y="2482850"/>
                    </a:cubicBezTo>
                    <a:cubicBezTo>
                      <a:pt x="142240" y="2700020"/>
                      <a:pt x="228600" y="2882900"/>
                      <a:pt x="341630" y="3027680"/>
                    </a:cubicBezTo>
                    <a:lnTo>
                      <a:pt x="341630" y="3027680"/>
                    </a:lnTo>
                    <a:close/>
                  </a:path>
                </a:pathLst>
              </a:custGeom>
              <a:blipFill>
                <a:blip r:embed="rId4"/>
                <a:stretch>
                  <a:fillRect l="-112222" r="-29901"/>
                </a:stretch>
              </a:blipFill>
              <a:ln w="38100" cap="rnd">
                <a:gradFill>
                  <a:gsLst>
                    <a:gs pos="0">
                      <a:srgbClr val="5DE0E6">
                        <a:alpha val="100000"/>
                      </a:srgbClr>
                    </a:gs>
                    <a:gs pos="100000">
                      <a:srgbClr val="004AAD">
                        <a:alpha val="100000"/>
                      </a:srgbClr>
                    </a:gs>
                  </a:gsLst>
                  <a:lin ang="0"/>
                </a:gradFill>
                <a:prstDash val="solid"/>
                <a:round/>
              </a:ln>
            </p:spPr>
          </p:sp>
        </p:grpSp>
        <p:grpSp>
          <p:nvGrpSpPr>
            <p:cNvPr id="8" name="Group 8"/>
            <p:cNvGrpSpPr/>
            <p:nvPr/>
          </p:nvGrpSpPr>
          <p:grpSpPr>
            <a:xfrm>
              <a:off x="0" y="0"/>
              <a:ext cx="1128558" cy="1965828"/>
              <a:chOff x="0" y="0"/>
              <a:chExt cx="1958340" cy="3411220"/>
            </a:xfrm>
          </p:grpSpPr>
          <p:sp>
            <p:nvSpPr>
              <p:cNvPr id="9" name="Freeform 9"/>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48895" y="1308735"/>
                    </a:lnTo>
                    <a:cubicBezTo>
                      <a:pt x="53682" y="1334145"/>
                      <a:pt x="75878" y="1352550"/>
                      <a:pt x="101736" y="1352550"/>
                    </a:cubicBezTo>
                    <a:lnTo>
                      <a:pt x="651510" y="1352550"/>
                    </a:lnTo>
                    <a:cubicBezTo>
                      <a:pt x="690919" y="1352550"/>
                      <a:pt x="728713" y="1336895"/>
                      <a:pt x="756579" y="1309029"/>
                    </a:cubicBezTo>
                    <a:cubicBezTo>
                      <a:pt x="784445" y="1281163"/>
                      <a:pt x="800100" y="1243368"/>
                      <a:pt x="800100" y="1203960"/>
                    </a:cubicBez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302635"/>
                    </a:lnTo>
                    <a:cubicBezTo>
                      <a:pt x="0" y="3362605"/>
                      <a:pt x="48615" y="3411220"/>
                      <a:pt x="108585" y="3411220"/>
                    </a:cubicBezTo>
                    <a:lnTo>
                      <a:pt x="1594485" y="3411220"/>
                    </a:lnTo>
                    <a:cubicBezTo>
                      <a:pt x="1795437" y="3411220"/>
                      <a:pt x="1958340" y="3248317"/>
                      <a:pt x="1958340" y="3047365"/>
                    </a:cubicBezTo>
                    <a:lnTo>
                      <a:pt x="1958340" y="3047365"/>
                    </a:lnTo>
                    <a:cubicBezTo>
                      <a:pt x="1958340" y="2846413"/>
                      <a:pt x="1795437" y="2683510"/>
                      <a:pt x="1594485" y="2683510"/>
                    </a:cubicBezTo>
                    <a:lnTo>
                      <a:pt x="971550" y="2683510"/>
                    </a:lnTo>
                    <a:cubicBezTo>
                      <a:pt x="980440" y="2672080"/>
                      <a:pt x="989330" y="2660650"/>
                      <a:pt x="999490" y="2647950"/>
                    </a:cubicBezTo>
                    <a:lnTo>
                      <a:pt x="999490" y="2647950"/>
                    </a:lnTo>
                    <a:close/>
                  </a:path>
                </a:pathLst>
              </a:custGeom>
              <a:blipFill>
                <a:blip r:embed="rId5"/>
                <a:stretch>
                  <a:fillRect l="-119802" r="-128576"/>
                </a:stretch>
              </a:blipFill>
              <a:ln w="38100" cap="rnd">
                <a:gradFill>
                  <a:gsLst>
                    <a:gs pos="0">
                      <a:srgbClr val="5DE0E6">
                        <a:alpha val="100000"/>
                      </a:srgbClr>
                    </a:gs>
                    <a:gs pos="100000">
                      <a:srgbClr val="004AAD">
                        <a:alpha val="100000"/>
                      </a:srgbClr>
                    </a:gs>
                  </a:gsLst>
                  <a:lin ang="0"/>
                </a:gradFill>
                <a:prstDash val="solid"/>
                <a:round/>
              </a:ln>
            </p:spPr>
          </p:sp>
        </p:grpSp>
      </p:grpSp>
      <p:grpSp>
        <p:nvGrpSpPr>
          <p:cNvPr id="10" name="Group 10"/>
          <p:cNvGrpSpPr/>
          <p:nvPr/>
        </p:nvGrpSpPr>
        <p:grpSpPr>
          <a:xfrm>
            <a:off x="7325609" y="6259324"/>
            <a:ext cx="513583" cy="2192061"/>
            <a:chOff x="0" y="0"/>
            <a:chExt cx="786130" cy="3355340"/>
          </a:xfrm>
        </p:grpSpPr>
        <p:sp>
          <p:nvSpPr>
            <p:cNvPr id="11" name="Freeform 11"/>
            <p:cNvSpPr/>
            <p:nvPr/>
          </p:nvSpPr>
          <p:spPr>
            <a:xfrm>
              <a:off x="0" y="0"/>
              <a:ext cx="786130" cy="3355340"/>
            </a:xfrm>
            <a:custGeom>
              <a:avLst/>
              <a:gdLst/>
              <a:ahLst/>
              <a:cxnLst/>
              <a:rect l="l" t="t" r="r" b="b"/>
              <a:pathLst>
                <a:path w="786130" h="3355340">
                  <a:moveTo>
                    <a:pt x="393065" y="0"/>
                  </a:moveTo>
                  <a:lnTo>
                    <a:pt x="393065" y="0"/>
                  </a:lnTo>
                  <a:cubicBezTo>
                    <a:pt x="497312" y="0"/>
                    <a:pt x="597290" y="41412"/>
                    <a:pt x="671004" y="115126"/>
                  </a:cubicBezTo>
                  <a:cubicBezTo>
                    <a:pt x="744718" y="188840"/>
                    <a:pt x="786130" y="288818"/>
                    <a:pt x="786130" y="393065"/>
                  </a:cubicBezTo>
                  <a:lnTo>
                    <a:pt x="786130" y="2962275"/>
                  </a:lnTo>
                  <a:cubicBezTo>
                    <a:pt x="786130" y="3066523"/>
                    <a:pt x="744718" y="3166500"/>
                    <a:pt x="671004" y="3240214"/>
                  </a:cubicBezTo>
                  <a:cubicBezTo>
                    <a:pt x="597290" y="3313928"/>
                    <a:pt x="497312" y="3355340"/>
                    <a:pt x="393065" y="3355340"/>
                  </a:cubicBezTo>
                  <a:lnTo>
                    <a:pt x="393065" y="3355340"/>
                  </a:lnTo>
                  <a:cubicBezTo>
                    <a:pt x="288818" y="3355340"/>
                    <a:pt x="188840" y="3313928"/>
                    <a:pt x="115126" y="3240214"/>
                  </a:cubicBezTo>
                  <a:cubicBezTo>
                    <a:pt x="41412" y="3166500"/>
                    <a:pt x="0" y="3066523"/>
                    <a:pt x="0" y="2962275"/>
                  </a:cubicBezTo>
                  <a:lnTo>
                    <a:pt x="0" y="393065"/>
                  </a:lnTo>
                  <a:cubicBezTo>
                    <a:pt x="0" y="288818"/>
                    <a:pt x="41412" y="188840"/>
                    <a:pt x="115126" y="115126"/>
                  </a:cubicBezTo>
                  <a:cubicBezTo>
                    <a:pt x="188840" y="41412"/>
                    <a:pt x="288818" y="0"/>
                    <a:pt x="393065" y="0"/>
                  </a:cubicBezTo>
                  <a:close/>
                </a:path>
              </a:pathLst>
            </a:custGeom>
            <a:blipFill>
              <a:blip r:embed="rId6"/>
              <a:stretch>
                <a:fillRect l="-323721" r="-157667"/>
              </a:stretch>
            </a:blipFill>
            <a:ln w="38100" cap="rnd">
              <a:gradFill>
                <a:gsLst>
                  <a:gs pos="0">
                    <a:srgbClr val="5DE0E6">
                      <a:alpha val="100000"/>
                    </a:srgbClr>
                  </a:gs>
                  <a:gs pos="100000">
                    <a:srgbClr val="004AAD">
                      <a:alpha val="100000"/>
                    </a:srgbClr>
                  </a:gs>
                </a:gsLst>
                <a:lin ang="0"/>
              </a:gradFill>
              <a:prstDash val="solid"/>
              <a:round/>
            </a:ln>
          </p:spPr>
        </p:sp>
      </p:grpSp>
      <p:grpSp>
        <p:nvGrpSpPr>
          <p:cNvPr id="12" name="Group 12"/>
          <p:cNvGrpSpPr/>
          <p:nvPr/>
        </p:nvGrpSpPr>
        <p:grpSpPr>
          <a:xfrm>
            <a:off x="1085260" y="6209106"/>
            <a:ext cx="1585552" cy="2192061"/>
            <a:chOff x="0" y="0"/>
            <a:chExt cx="2426970" cy="3355340"/>
          </a:xfrm>
        </p:grpSpPr>
        <p:sp>
          <p:nvSpPr>
            <p:cNvPr id="13" name="Freeform 13"/>
            <p:cNvSpPr/>
            <p:nvPr/>
          </p:nvSpPr>
          <p:spPr>
            <a:xfrm>
              <a:off x="0" y="0"/>
              <a:ext cx="2426970" cy="3355340"/>
            </a:xfrm>
            <a:custGeom>
              <a:avLst/>
              <a:gdLst/>
              <a:ahLst/>
              <a:cxnLst/>
              <a:rect l="l" t="t" r="r" b="b"/>
              <a:pathLst>
                <a:path w="2426970" h="3355340">
                  <a:moveTo>
                    <a:pt x="1653540" y="3244850"/>
                  </a:moveTo>
                  <a:cubicBezTo>
                    <a:pt x="1819910" y="3169920"/>
                    <a:pt x="1963420" y="3056890"/>
                    <a:pt x="2077720" y="2908300"/>
                  </a:cubicBezTo>
                  <a:cubicBezTo>
                    <a:pt x="2190750" y="2763520"/>
                    <a:pt x="2278380" y="2580640"/>
                    <a:pt x="2338070" y="2366010"/>
                  </a:cubicBezTo>
                  <a:cubicBezTo>
                    <a:pt x="2396490" y="2155190"/>
                    <a:pt x="2426970" y="1908810"/>
                    <a:pt x="2426970" y="1631950"/>
                  </a:cubicBezTo>
                  <a:cubicBezTo>
                    <a:pt x="2426970" y="1369060"/>
                    <a:pt x="2396490" y="1135380"/>
                    <a:pt x="2338070" y="935990"/>
                  </a:cubicBezTo>
                  <a:cubicBezTo>
                    <a:pt x="2278380" y="732790"/>
                    <a:pt x="2189480" y="560070"/>
                    <a:pt x="2076450" y="421640"/>
                  </a:cubicBezTo>
                  <a:cubicBezTo>
                    <a:pt x="1960880" y="281940"/>
                    <a:pt x="1818640" y="173990"/>
                    <a:pt x="1651000" y="104140"/>
                  </a:cubicBezTo>
                  <a:cubicBezTo>
                    <a:pt x="1487170" y="35560"/>
                    <a:pt x="1301750" y="0"/>
                    <a:pt x="1098550" y="0"/>
                  </a:cubicBezTo>
                  <a:lnTo>
                    <a:pt x="549275" y="0"/>
                  </a:lnTo>
                  <a:cubicBezTo>
                    <a:pt x="245919" y="0"/>
                    <a:pt x="0" y="245919"/>
                    <a:pt x="0" y="549275"/>
                  </a:cubicBezTo>
                  <a:lnTo>
                    <a:pt x="0" y="2806065"/>
                  </a:lnTo>
                  <a:cubicBezTo>
                    <a:pt x="0" y="2951742"/>
                    <a:pt x="57870" y="3091452"/>
                    <a:pt x="160879" y="3194461"/>
                  </a:cubicBezTo>
                  <a:cubicBezTo>
                    <a:pt x="263888" y="3297470"/>
                    <a:pt x="403598" y="3355340"/>
                    <a:pt x="549275" y="3355340"/>
                  </a:cubicBezTo>
                  <a:lnTo>
                    <a:pt x="1098550" y="3355340"/>
                  </a:lnTo>
                  <a:cubicBezTo>
                    <a:pt x="1301750" y="3355340"/>
                    <a:pt x="1488440" y="3318510"/>
                    <a:pt x="1653540" y="3244850"/>
                  </a:cubicBezTo>
                  <a:lnTo>
                    <a:pt x="1043940" y="739140"/>
                  </a:lnTo>
                  <a:cubicBezTo>
                    <a:pt x="1134110" y="739140"/>
                    <a:pt x="1215390" y="754380"/>
                    <a:pt x="1285240" y="786130"/>
                  </a:cubicBezTo>
                  <a:cubicBezTo>
                    <a:pt x="1355090" y="816610"/>
                    <a:pt x="1412240" y="861060"/>
                    <a:pt x="1461770" y="922020"/>
                  </a:cubicBezTo>
                  <a:cubicBezTo>
                    <a:pt x="1512570" y="984250"/>
                    <a:pt x="1551940" y="1064260"/>
                    <a:pt x="1579880" y="1160780"/>
                  </a:cubicBezTo>
                  <a:cubicBezTo>
                    <a:pt x="1609090" y="1261110"/>
                    <a:pt x="1623060" y="1381760"/>
                    <a:pt x="1623060" y="1518920"/>
                  </a:cubicBezTo>
                  <a:lnTo>
                    <a:pt x="1623060" y="1746250"/>
                  </a:lnTo>
                  <a:cubicBezTo>
                    <a:pt x="1623060" y="1899920"/>
                    <a:pt x="1607820" y="2035810"/>
                    <a:pt x="1578610" y="2148840"/>
                  </a:cubicBezTo>
                  <a:cubicBezTo>
                    <a:pt x="1550670" y="2258060"/>
                    <a:pt x="1510030" y="2348230"/>
                    <a:pt x="1459230" y="2418080"/>
                  </a:cubicBezTo>
                  <a:cubicBezTo>
                    <a:pt x="1409700" y="2485390"/>
                    <a:pt x="1351280" y="2534920"/>
                    <a:pt x="1282700" y="2567940"/>
                  </a:cubicBezTo>
                  <a:cubicBezTo>
                    <a:pt x="1212850" y="2600960"/>
                    <a:pt x="1132840" y="2618740"/>
                    <a:pt x="1045210" y="2618740"/>
                  </a:cubicBezTo>
                  <a:lnTo>
                    <a:pt x="914400" y="2618740"/>
                  </a:lnTo>
                  <a:cubicBezTo>
                    <a:pt x="879707" y="2618740"/>
                    <a:pt x="846435" y="2604958"/>
                    <a:pt x="821903" y="2580427"/>
                  </a:cubicBezTo>
                  <a:cubicBezTo>
                    <a:pt x="797372" y="2555895"/>
                    <a:pt x="783590" y="2522623"/>
                    <a:pt x="783590" y="2487930"/>
                  </a:cubicBezTo>
                  <a:lnTo>
                    <a:pt x="783590" y="869315"/>
                  </a:lnTo>
                  <a:cubicBezTo>
                    <a:pt x="783590" y="797421"/>
                    <a:pt x="841871" y="739140"/>
                    <a:pt x="913765" y="739140"/>
                  </a:cubicBezTo>
                  <a:lnTo>
                    <a:pt x="913765" y="739140"/>
                  </a:lnTo>
                  <a:cubicBezTo>
                    <a:pt x="990164" y="739140"/>
                    <a:pt x="1056652" y="791392"/>
                    <a:pt x="1074712" y="865626"/>
                  </a:cubicBezTo>
                  <a:lnTo>
                    <a:pt x="1653540" y="3244850"/>
                  </a:lnTo>
                  <a:close/>
                </a:path>
              </a:pathLst>
            </a:custGeom>
            <a:blipFill>
              <a:blip r:embed="rId7"/>
              <a:stretch>
                <a:fillRect l="-84163" r="-23374"/>
              </a:stretch>
            </a:blipFill>
            <a:ln w="38100" cap="rnd">
              <a:gradFill>
                <a:gsLst>
                  <a:gs pos="0">
                    <a:srgbClr val="5DE0E6">
                      <a:alpha val="100000"/>
                    </a:srgbClr>
                  </a:gs>
                  <a:gs pos="100000">
                    <a:srgbClr val="004AAD">
                      <a:alpha val="100000"/>
                    </a:srgbClr>
                  </a:gs>
                </a:gsLst>
                <a:lin ang="0"/>
              </a:gradFill>
              <a:prstDash val="solid"/>
              <a:round/>
            </a:ln>
          </p:spPr>
        </p:sp>
      </p:grpSp>
      <p:grpSp>
        <p:nvGrpSpPr>
          <p:cNvPr id="14" name="Group 14"/>
          <p:cNvGrpSpPr/>
          <p:nvPr/>
        </p:nvGrpSpPr>
        <p:grpSpPr>
          <a:xfrm>
            <a:off x="12530731" y="6259324"/>
            <a:ext cx="1410751" cy="2169502"/>
            <a:chOff x="0" y="0"/>
            <a:chExt cx="2181860" cy="3355340"/>
          </a:xfrm>
        </p:grpSpPr>
        <p:sp>
          <p:nvSpPr>
            <p:cNvPr id="15" name="Freeform 15"/>
            <p:cNvSpPr/>
            <p:nvPr/>
          </p:nvSpPr>
          <p:spPr>
            <a:xfrm>
              <a:off x="0" y="0"/>
              <a:ext cx="2181860" cy="3355340"/>
            </a:xfrm>
            <a:custGeom>
              <a:avLst/>
              <a:gdLst/>
              <a:ahLst/>
              <a:cxnLst/>
              <a:rect l="l" t="t" r="r" b="b"/>
              <a:pathLst>
                <a:path w="2181860" h="3355340">
                  <a:moveTo>
                    <a:pt x="1813560" y="2618740"/>
                  </a:moveTo>
                  <a:lnTo>
                    <a:pt x="1087755" y="2618740"/>
                  </a:lnTo>
                  <a:cubicBezTo>
                    <a:pt x="919769" y="2618740"/>
                    <a:pt x="783590" y="2482561"/>
                    <a:pt x="783590" y="2314575"/>
                  </a:cubicBezTo>
                  <a:lnTo>
                    <a:pt x="783590" y="2314575"/>
                  </a:lnTo>
                  <a:cubicBezTo>
                    <a:pt x="783590" y="2146589"/>
                    <a:pt x="919769" y="2010410"/>
                    <a:pt x="1087755" y="2010410"/>
                  </a:cubicBezTo>
                  <a:lnTo>
                    <a:pt x="1591310" y="2010410"/>
                  </a:lnTo>
                  <a:cubicBezTo>
                    <a:pt x="1689326" y="2010410"/>
                    <a:pt x="1783328" y="1971473"/>
                    <a:pt x="1852635" y="1902165"/>
                  </a:cubicBezTo>
                  <a:cubicBezTo>
                    <a:pt x="1921943" y="1832858"/>
                    <a:pt x="1960880" y="1738856"/>
                    <a:pt x="1960880" y="1640840"/>
                  </a:cubicBezTo>
                  <a:lnTo>
                    <a:pt x="1960880" y="1640840"/>
                  </a:lnTo>
                  <a:cubicBezTo>
                    <a:pt x="1960880" y="1436732"/>
                    <a:pt x="1795418" y="1271270"/>
                    <a:pt x="1591310" y="1271270"/>
                  </a:cubicBezTo>
                  <a:lnTo>
                    <a:pt x="1049655" y="1271270"/>
                  </a:lnTo>
                  <a:cubicBezTo>
                    <a:pt x="902711" y="1271270"/>
                    <a:pt x="783590" y="1152149"/>
                    <a:pt x="783590" y="1005205"/>
                  </a:cubicBezTo>
                  <a:lnTo>
                    <a:pt x="783590" y="1005205"/>
                  </a:lnTo>
                  <a:cubicBezTo>
                    <a:pt x="783590" y="858261"/>
                    <a:pt x="902711" y="739140"/>
                    <a:pt x="1049655" y="739140"/>
                  </a:cubicBezTo>
                  <a:lnTo>
                    <a:pt x="1786890" y="739140"/>
                  </a:lnTo>
                  <a:cubicBezTo>
                    <a:pt x="1884906" y="739140"/>
                    <a:pt x="1978908" y="700203"/>
                    <a:pt x="2048215" y="630895"/>
                  </a:cubicBezTo>
                  <a:cubicBezTo>
                    <a:pt x="2117523" y="561588"/>
                    <a:pt x="2156460" y="467586"/>
                    <a:pt x="2156460" y="369570"/>
                  </a:cubicBezTo>
                  <a:lnTo>
                    <a:pt x="2156460" y="369570"/>
                  </a:lnTo>
                  <a:cubicBezTo>
                    <a:pt x="2156460" y="271554"/>
                    <a:pt x="2117523" y="177552"/>
                    <a:pt x="2048215" y="108245"/>
                  </a:cubicBezTo>
                  <a:cubicBezTo>
                    <a:pt x="1978908" y="38937"/>
                    <a:pt x="1884906" y="0"/>
                    <a:pt x="1786890" y="0"/>
                  </a:cubicBezTo>
                  <a:lnTo>
                    <a:pt x="1078230" y="0"/>
                  </a:lnTo>
                  <a:cubicBezTo>
                    <a:pt x="482740" y="0"/>
                    <a:pt x="0" y="482740"/>
                    <a:pt x="0" y="1078230"/>
                  </a:cubicBezTo>
                  <a:lnTo>
                    <a:pt x="0" y="2264410"/>
                  </a:lnTo>
                  <a:cubicBezTo>
                    <a:pt x="0" y="2866914"/>
                    <a:pt x="488426" y="3355340"/>
                    <a:pt x="1090930" y="3355340"/>
                  </a:cubicBezTo>
                  <a:lnTo>
                    <a:pt x="1813560" y="3355340"/>
                  </a:lnTo>
                  <a:cubicBezTo>
                    <a:pt x="2016966" y="3355340"/>
                    <a:pt x="2181860" y="3190447"/>
                    <a:pt x="2181860" y="2987040"/>
                  </a:cubicBezTo>
                  <a:lnTo>
                    <a:pt x="2181860" y="2987040"/>
                  </a:lnTo>
                  <a:cubicBezTo>
                    <a:pt x="2181860" y="2783634"/>
                    <a:pt x="2016966" y="2618740"/>
                    <a:pt x="1813560" y="2618740"/>
                  </a:cubicBezTo>
                  <a:close/>
                </a:path>
              </a:pathLst>
            </a:custGeom>
            <a:blipFill>
              <a:blip r:embed="rId8"/>
              <a:stretch>
                <a:fillRect l="-55922" r="-55922"/>
              </a:stretch>
            </a:blipFill>
            <a:ln w="38100" cap="rnd">
              <a:gradFill>
                <a:gsLst>
                  <a:gs pos="0">
                    <a:srgbClr val="5DE0E6">
                      <a:alpha val="100000"/>
                    </a:srgbClr>
                  </a:gs>
                  <a:gs pos="100000">
                    <a:srgbClr val="004AAD">
                      <a:alpha val="100000"/>
                    </a:srgbClr>
                  </a:gs>
                </a:gsLst>
                <a:lin ang="0"/>
              </a:gradFill>
              <a:prstDash val="solid"/>
              <a:round/>
            </a:ln>
          </p:spPr>
        </p:sp>
      </p:grpSp>
      <p:sp>
        <p:nvSpPr>
          <p:cNvPr id="16" name="TextBox 16"/>
          <p:cNvSpPr txBox="1"/>
          <p:nvPr/>
        </p:nvSpPr>
        <p:spPr>
          <a:xfrm>
            <a:off x="7735287" y="3531685"/>
            <a:ext cx="3667615" cy="1043936"/>
          </a:xfrm>
          <a:prstGeom prst="rect">
            <a:avLst/>
          </a:prstGeom>
        </p:spPr>
        <p:txBody>
          <a:bodyPr lIns="0" tIns="0" rIns="0" bIns="0" rtlCol="0" anchor="t">
            <a:spAutoFit/>
          </a:bodyPr>
          <a:lstStyle/>
          <a:p>
            <a:pPr algn="ctr">
              <a:lnSpc>
                <a:spcPts val="4800"/>
              </a:lnSpc>
            </a:pPr>
            <a:r>
              <a:rPr lang="en-US" sz="3428">
                <a:solidFill>
                  <a:srgbClr val="FF3131"/>
                </a:solidFill>
                <a:latin typeface="Aileron Bold"/>
              </a:rPr>
              <a:t>C</a:t>
            </a:r>
            <a:r>
              <a:rPr lang="en-US" sz="3428">
                <a:solidFill>
                  <a:srgbClr val="231F20"/>
                </a:solidFill>
                <a:latin typeface="Aileron Bold"/>
              </a:rPr>
              <a:t>LEAN &amp; </a:t>
            </a:r>
            <a:r>
              <a:rPr lang="en-US" sz="3428">
                <a:solidFill>
                  <a:srgbClr val="FF3131"/>
                </a:solidFill>
                <a:latin typeface="Aileron Bold"/>
              </a:rPr>
              <a:t>C</a:t>
            </a:r>
            <a:r>
              <a:rPr lang="en-US" sz="3428">
                <a:solidFill>
                  <a:srgbClr val="231F20"/>
                </a:solidFill>
                <a:latin typeface="Aileron Bold"/>
              </a:rPr>
              <a:t>OVER</a:t>
            </a:r>
          </a:p>
          <a:p>
            <a:pPr algn="ctr">
              <a:lnSpc>
                <a:spcPts val="3472"/>
              </a:lnSpc>
            </a:pPr>
            <a:r>
              <a:rPr lang="en-US" sz="2480">
                <a:solidFill>
                  <a:srgbClr val="231F20"/>
                </a:solidFill>
                <a:latin typeface="Aileron"/>
              </a:rPr>
              <a:t>Bersih dan tutup luka</a:t>
            </a:r>
          </a:p>
        </p:txBody>
      </p:sp>
      <p:sp>
        <p:nvSpPr>
          <p:cNvPr id="17" name="TextBox 17"/>
          <p:cNvSpPr txBox="1"/>
          <p:nvPr/>
        </p:nvSpPr>
        <p:spPr>
          <a:xfrm>
            <a:off x="956922" y="2186095"/>
            <a:ext cx="16230600"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KAEDAH RAWATAN LUKA </a:t>
            </a:r>
          </a:p>
        </p:txBody>
      </p:sp>
      <p:sp>
        <p:nvSpPr>
          <p:cNvPr id="18" name="TextBox 18"/>
          <p:cNvSpPr txBox="1"/>
          <p:nvPr/>
        </p:nvSpPr>
        <p:spPr>
          <a:xfrm>
            <a:off x="1453794" y="5109486"/>
            <a:ext cx="16230600"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KAEDAH ASAS MEMBERHENTIKAN PENDARAHAN </a:t>
            </a:r>
          </a:p>
        </p:txBody>
      </p:sp>
      <p:sp>
        <p:nvSpPr>
          <p:cNvPr id="19" name="TextBox 19"/>
          <p:cNvSpPr txBox="1"/>
          <p:nvPr/>
        </p:nvSpPr>
        <p:spPr>
          <a:xfrm>
            <a:off x="2670813" y="6021199"/>
            <a:ext cx="3993222" cy="3524409"/>
          </a:xfrm>
          <a:prstGeom prst="rect">
            <a:avLst/>
          </a:prstGeom>
        </p:spPr>
        <p:txBody>
          <a:bodyPr lIns="0" tIns="0" rIns="0" bIns="0" rtlCol="0" anchor="t">
            <a:spAutoFit/>
          </a:bodyPr>
          <a:lstStyle/>
          <a:p>
            <a:pPr>
              <a:lnSpc>
                <a:spcPts val="2437"/>
              </a:lnSpc>
            </a:pPr>
            <a:r>
              <a:rPr lang="en-US" sz="1950">
                <a:solidFill>
                  <a:srgbClr val="FF3131"/>
                </a:solidFill>
                <a:latin typeface="Aileron Bold Italics"/>
              </a:rPr>
              <a:t>D</a:t>
            </a:r>
            <a:r>
              <a:rPr lang="en-US" sz="1950">
                <a:solidFill>
                  <a:srgbClr val="000000"/>
                </a:solidFill>
                <a:latin typeface="Aileron Bold Italics"/>
              </a:rPr>
              <a:t>IRECT PRESSURE </a:t>
            </a:r>
          </a:p>
          <a:p>
            <a:pPr>
              <a:lnSpc>
                <a:spcPts val="2437"/>
              </a:lnSpc>
            </a:pPr>
            <a:r>
              <a:rPr lang="en-US" sz="1950">
                <a:solidFill>
                  <a:srgbClr val="000000"/>
                </a:solidFill>
                <a:latin typeface="Aileron Bold"/>
              </a:rPr>
              <a:t>(TEKANAN SECARA LANGSUNG )</a:t>
            </a:r>
          </a:p>
          <a:p>
            <a:pPr algn="ctr">
              <a:lnSpc>
                <a:spcPts val="1425"/>
              </a:lnSpc>
            </a:pPr>
            <a:endParaRPr lang="en-US" sz="1950">
              <a:solidFill>
                <a:srgbClr val="000000"/>
              </a:solidFill>
              <a:latin typeface="Aileron Bold"/>
            </a:endParaRPr>
          </a:p>
          <a:p>
            <a:pPr marL="377824" lvl="1" indent="-188912" algn="just">
              <a:lnSpc>
                <a:spcPts val="2449"/>
              </a:lnSpc>
              <a:buFont typeface="Arial"/>
              <a:buChar char="•"/>
            </a:pPr>
            <a:r>
              <a:rPr lang="en-US" sz="1749">
                <a:solidFill>
                  <a:srgbClr val="231F20"/>
                </a:solidFill>
                <a:latin typeface="Aileron"/>
              </a:rPr>
              <a:t>BERI TEKANAN LANGSUNG KEATAS LUKA DENGAN MENGUNAKAN KAIN YANG BERSIH ATAU (GAUZE) KAIN KASA DAN TINGGIKAN BAHAGIAN LUKA TERSEBUT SEHINGGA DARAH BERHENTI. </a:t>
            </a:r>
          </a:p>
          <a:p>
            <a:pPr algn="just">
              <a:lnSpc>
                <a:spcPts val="2449"/>
              </a:lnSpc>
            </a:pPr>
            <a:endParaRPr lang="en-US" sz="1749">
              <a:solidFill>
                <a:srgbClr val="231F20"/>
              </a:solidFill>
              <a:latin typeface="Aileron"/>
            </a:endParaRPr>
          </a:p>
          <a:p>
            <a:pPr marL="377824" lvl="1" indent="-188912" algn="just">
              <a:lnSpc>
                <a:spcPts val="2449"/>
              </a:lnSpc>
              <a:buFont typeface="Arial"/>
              <a:buChar char="•"/>
            </a:pPr>
            <a:r>
              <a:rPr lang="en-US" sz="1749">
                <a:solidFill>
                  <a:srgbClr val="231F20"/>
                </a:solidFill>
                <a:latin typeface="Aileron"/>
              </a:rPr>
              <a:t>Setelah darah berhenti, balut luka dengan mengunakan pembalut elastik (</a:t>
            </a:r>
            <a:r>
              <a:rPr lang="en-US" sz="1749">
                <a:solidFill>
                  <a:srgbClr val="231F20"/>
                </a:solidFill>
                <a:latin typeface="Aileron Italics"/>
              </a:rPr>
              <a:t>Elastic Bandage</a:t>
            </a:r>
            <a:r>
              <a:rPr lang="en-US" sz="1749">
                <a:solidFill>
                  <a:srgbClr val="231F20"/>
                </a:solidFill>
                <a:latin typeface="Aileron"/>
              </a:rPr>
              <a:t>)</a:t>
            </a:r>
          </a:p>
        </p:txBody>
      </p:sp>
      <p:sp>
        <p:nvSpPr>
          <p:cNvPr id="20" name="TextBox 20"/>
          <p:cNvSpPr txBox="1"/>
          <p:nvPr/>
        </p:nvSpPr>
        <p:spPr>
          <a:xfrm>
            <a:off x="8111983" y="6000102"/>
            <a:ext cx="3737498" cy="2883274"/>
          </a:xfrm>
          <a:prstGeom prst="rect">
            <a:avLst/>
          </a:prstGeom>
        </p:spPr>
        <p:txBody>
          <a:bodyPr lIns="0" tIns="0" rIns="0" bIns="0" rtlCol="0" anchor="t">
            <a:spAutoFit/>
          </a:bodyPr>
          <a:lstStyle/>
          <a:p>
            <a:pPr>
              <a:lnSpc>
                <a:spcPts val="2369"/>
              </a:lnSpc>
            </a:pPr>
            <a:r>
              <a:rPr lang="en-US" sz="1974">
                <a:solidFill>
                  <a:srgbClr val="FF3131"/>
                </a:solidFill>
                <a:latin typeface="Aileron Bold Italics"/>
              </a:rPr>
              <a:t>I</a:t>
            </a:r>
            <a:r>
              <a:rPr lang="en-US" sz="1974">
                <a:solidFill>
                  <a:srgbClr val="000000"/>
                </a:solidFill>
                <a:latin typeface="Aileron Bold Italics"/>
              </a:rPr>
              <a:t>NDIRECT PRESSURE</a:t>
            </a:r>
            <a:r>
              <a:rPr lang="en-US" sz="1974">
                <a:solidFill>
                  <a:srgbClr val="000000"/>
                </a:solidFill>
                <a:latin typeface="Aileron Bold"/>
              </a:rPr>
              <a:t> </a:t>
            </a:r>
          </a:p>
          <a:p>
            <a:pPr>
              <a:lnSpc>
                <a:spcPts val="2369"/>
              </a:lnSpc>
            </a:pPr>
            <a:r>
              <a:rPr lang="en-US" sz="1974">
                <a:solidFill>
                  <a:srgbClr val="000000"/>
                </a:solidFill>
                <a:latin typeface="Aileron Bold"/>
              </a:rPr>
              <a:t>(TEKANAN TIDAK LANGSUNG)</a:t>
            </a:r>
          </a:p>
          <a:p>
            <a:pPr algn="ctr">
              <a:lnSpc>
                <a:spcPts val="1489"/>
              </a:lnSpc>
            </a:pPr>
            <a:endParaRPr lang="en-US" sz="1974">
              <a:solidFill>
                <a:srgbClr val="000000"/>
              </a:solidFill>
              <a:latin typeface="Aileron Bold"/>
            </a:endParaRPr>
          </a:p>
          <a:p>
            <a:pPr marL="371462" lvl="1" indent="-185731" algn="just">
              <a:lnSpc>
                <a:spcPts val="2408"/>
              </a:lnSpc>
              <a:buFont typeface="Arial"/>
              <a:buChar char="•"/>
            </a:pPr>
            <a:r>
              <a:rPr lang="en-US" sz="1720">
                <a:solidFill>
                  <a:srgbClr val="231F20"/>
                </a:solidFill>
                <a:latin typeface="Aileron"/>
              </a:rPr>
              <a:t>TEKANAN YANG DIBERIKAN KEBAHAGIAN ANGGOTA TUBUH YANG HAMPIR DENGAN DIMANA LUKA DAN PENDARAHAN BERLAKU. DENGAN CARA INI DAPAT MEMPERLAHANKAN ALIRAN DARAH KETEMPAT LUKA TERSEBUT DAN PEMBERHENTIAN DARAH AKAN TERJADI.</a:t>
            </a:r>
          </a:p>
        </p:txBody>
      </p:sp>
      <p:sp>
        <p:nvSpPr>
          <p:cNvPr id="21" name="TextBox 21"/>
          <p:cNvSpPr txBox="1"/>
          <p:nvPr/>
        </p:nvSpPr>
        <p:spPr>
          <a:xfrm>
            <a:off x="14217707" y="6030724"/>
            <a:ext cx="3247886" cy="2301886"/>
          </a:xfrm>
          <a:prstGeom prst="rect">
            <a:avLst/>
          </a:prstGeom>
        </p:spPr>
        <p:txBody>
          <a:bodyPr lIns="0" tIns="0" rIns="0" bIns="0" rtlCol="0" anchor="t">
            <a:spAutoFit/>
          </a:bodyPr>
          <a:lstStyle/>
          <a:p>
            <a:pPr>
              <a:lnSpc>
                <a:spcPts val="2340"/>
              </a:lnSpc>
            </a:pPr>
            <a:r>
              <a:rPr lang="en-US" sz="1950">
                <a:solidFill>
                  <a:srgbClr val="FF3131"/>
                </a:solidFill>
                <a:latin typeface="Aileron Bold Italics"/>
              </a:rPr>
              <a:t>E</a:t>
            </a:r>
            <a:r>
              <a:rPr lang="en-US" sz="1950">
                <a:solidFill>
                  <a:srgbClr val="000000"/>
                </a:solidFill>
                <a:latin typeface="Aileron Bold Italics"/>
              </a:rPr>
              <a:t>LEVATED </a:t>
            </a:r>
            <a:r>
              <a:rPr lang="en-US" sz="1950">
                <a:solidFill>
                  <a:srgbClr val="000000"/>
                </a:solidFill>
                <a:latin typeface="Aileron Bold"/>
              </a:rPr>
              <a:t>(TINGGIKAN)</a:t>
            </a:r>
          </a:p>
          <a:p>
            <a:pPr algn="ctr">
              <a:lnSpc>
                <a:spcPts val="1514"/>
              </a:lnSpc>
            </a:pPr>
            <a:endParaRPr lang="en-US" sz="1950">
              <a:solidFill>
                <a:srgbClr val="000000"/>
              </a:solidFill>
              <a:latin typeface="Aileron Bold"/>
            </a:endParaRPr>
          </a:p>
          <a:p>
            <a:pPr marL="377635" lvl="1" indent="-188818" algn="just">
              <a:lnSpc>
                <a:spcPts val="2448"/>
              </a:lnSpc>
              <a:buFont typeface="Arial"/>
              <a:buChar char="•"/>
            </a:pPr>
            <a:r>
              <a:rPr lang="en-US" sz="1749">
                <a:solidFill>
                  <a:srgbClr val="231F20"/>
                </a:solidFill>
                <a:latin typeface="Aileron"/>
              </a:rPr>
              <a:t>TINGGIKAN ANGGOTA BADAN YANG CEDERA MELEBIHI PARAS JANTUNG ORANG YANG CEDERA. INI DAPAT MEMBANTU MENGHENTIKAN PENDARAH YANG BERLAKU.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8780517" y="1001451"/>
            <a:ext cx="8344424"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RAWATAN LUKA &amp; KAWALAN PENDARAHAN </a:t>
            </a:r>
          </a:p>
        </p:txBody>
      </p:sp>
      <p:sp>
        <p:nvSpPr>
          <p:cNvPr id="4" name="Freeform 4"/>
          <p:cNvSpPr/>
          <p:nvPr/>
        </p:nvSpPr>
        <p:spPr>
          <a:xfrm>
            <a:off x="10740678" y="1955429"/>
            <a:ext cx="5926968" cy="7302871"/>
          </a:xfrm>
          <a:custGeom>
            <a:avLst/>
            <a:gdLst/>
            <a:ahLst/>
            <a:cxnLst/>
            <a:rect l="l" t="t" r="r" b="b"/>
            <a:pathLst>
              <a:path w="5926968" h="7302871">
                <a:moveTo>
                  <a:pt x="0" y="0"/>
                </a:moveTo>
                <a:lnTo>
                  <a:pt x="5926968" y="0"/>
                </a:lnTo>
                <a:lnTo>
                  <a:pt x="5926968" y="7302871"/>
                </a:lnTo>
                <a:lnTo>
                  <a:pt x="0" y="7302871"/>
                </a:lnTo>
                <a:lnTo>
                  <a:pt x="0" y="0"/>
                </a:lnTo>
                <a:close/>
              </a:path>
            </a:pathLst>
          </a:custGeom>
          <a:blipFill>
            <a:blip r:embed="rId3">
              <a:alphaModFix amt="15000"/>
            </a:blip>
            <a:stretch>
              <a:fillRect/>
            </a:stretch>
          </a:blipFill>
        </p:spPr>
      </p:sp>
      <p:sp>
        <p:nvSpPr>
          <p:cNvPr id="5" name="Freeform 5"/>
          <p:cNvSpPr/>
          <p:nvPr/>
        </p:nvSpPr>
        <p:spPr>
          <a:xfrm>
            <a:off x="247077" y="1539671"/>
            <a:ext cx="8342468" cy="8134388"/>
          </a:xfrm>
          <a:custGeom>
            <a:avLst/>
            <a:gdLst/>
            <a:ahLst/>
            <a:cxnLst/>
            <a:rect l="l" t="t" r="r" b="b"/>
            <a:pathLst>
              <a:path w="8342468" h="8134388">
                <a:moveTo>
                  <a:pt x="0" y="0"/>
                </a:moveTo>
                <a:lnTo>
                  <a:pt x="8342469" y="0"/>
                </a:lnTo>
                <a:lnTo>
                  <a:pt x="8342469" y="8134388"/>
                </a:lnTo>
                <a:lnTo>
                  <a:pt x="0" y="8134388"/>
                </a:lnTo>
                <a:lnTo>
                  <a:pt x="0" y="0"/>
                </a:lnTo>
                <a:close/>
              </a:path>
            </a:pathLst>
          </a:custGeom>
          <a:blipFill>
            <a:blip r:embed="rId4"/>
            <a:stretch>
              <a:fillRect b="-12469"/>
            </a:stretch>
          </a:blipFill>
        </p:spPr>
      </p:sp>
      <p:sp>
        <p:nvSpPr>
          <p:cNvPr id="6" name="TextBox 6"/>
          <p:cNvSpPr txBox="1"/>
          <p:nvPr/>
        </p:nvSpPr>
        <p:spPr>
          <a:xfrm>
            <a:off x="8780517" y="3794647"/>
            <a:ext cx="8669754" cy="4588354"/>
          </a:xfrm>
          <a:prstGeom prst="rect">
            <a:avLst/>
          </a:prstGeom>
        </p:spPr>
        <p:txBody>
          <a:bodyPr lIns="0" tIns="0" rIns="0" bIns="0" rtlCol="0" anchor="t">
            <a:spAutoFit/>
          </a:bodyPr>
          <a:lstStyle/>
          <a:p>
            <a:pPr marL="511087" lvl="1" indent="-255543">
              <a:lnSpc>
                <a:spcPts val="3314"/>
              </a:lnSpc>
              <a:buFont typeface="Arial"/>
              <a:buChar char="•"/>
            </a:pPr>
            <a:r>
              <a:rPr lang="en-US" sz="2367" dirty="0" err="1">
                <a:solidFill>
                  <a:srgbClr val="000000"/>
                </a:solidFill>
                <a:latin typeface="Aileron"/>
              </a:rPr>
              <a:t>Tekan</a:t>
            </a:r>
            <a:r>
              <a:rPr lang="en-US" sz="2367" dirty="0">
                <a:solidFill>
                  <a:srgbClr val="000000"/>
                </a:solidFill>
                <a:latin typeface="Aileron"/>
              </a:rPr>
              <a:t> pada </a:t>
            </a:r>
            <a:r>
              <a:rPr lang="en-US" sz="2367" dirty="0" err="1">
                <a:solidFill>
                  <a:srgbClr val="000000"/>
                </a:solidFill>
                <a:latin typeface="Aileron"/>
              </a:rPr>
              <a:t>tempat</a:t>
            </a:r>
            <a:r>
              <a:rPr lang="en-US" sz="2367" dirty="0">
                <a:solidFill>
                  <a:srgbClr val="000000"/>
                </a:solidFill>
                <a:latin typeface="Aileron"/>
              </a:rPr>
              <a:t> yang </a:t>
            </a:r>
            <a:r>
              <a:rPr lang="en-US" sz="2367" dirty="0" err="1">
                <a:solidFill>
                  <a:srgbClr val="000000"/>
                </a:solidFill>
                <a:latin typeface="Aileron"/>
              </a:rPr>
              <a:t>ditunjukkan</a:t>
            </a:r>
            <a:r>
              <a:rPr lang="en-US" sz="2367" dirty="0">
                <a:solidFill>
                  <a:srgbClr val="000000"/>
                </a:solidFill>
                <a:latin typeface="Aileron"/>
              </a:rPr>
              <a:t> di </a:t>
            </a:r>
            <a:r>
              <a:rPr lang="en-US" sz="2367" dirty="0" err="1">
                <a:solidFill>
                  <a:srgbClr val="000000"/>
                </a:solidFill>
                <a:latin typeface="Aileron"/>
              </a:rPr>
              <a:t>dalam</a:t>
            </a:r>
            <a:r>
              <a:rPr lang="en-US" sz="2367" dirty="0">
                <a:solidFill>
                  <a:srgbClr val="000000"/>
                </a:solidFill>
                <a:latin typeface="Aileron"/>
              </a:rPr>
              <a:t> </a:t>
            </a:r>
            <a:r>
              <a:rPr lang="en-US" sz="2367" dirty="0" err="1">
                <a:solidFill>
                  <a:srgbClr val="000000"/>
                </a:solidFill>
                <a:latin typeface="Aileron"/>
              </a:rPr>
              <a:t>gamba</a:t>
            </a:r>
            <a:r>
              <a:rPr lang="en-US" sz="2367" dirty="0">
                <a:solidFill>
                  <a:srgbClr val="000000"/>
                </a:solidFill>
                <a:latin typeface="Aileron"/>
              </a:rPr>
              <a:t> rajah </a:t>
            </a:r>
            <a:r>
              <a:rPr lang="en-US" sz="2367" dirty="0" err="1">
                <a:solidFill>
                  <a:srgbClr val="000000"/>
                </a:solidFill>
                <a:latin typeface="Aileron"/>
              </a:rPr>
              <a:t>untuk</a:t>
            </a:r>
            <a:r>
              <a:rPr lang="en-US" sz="2367" dirty="0">
                <a:solidFill>
                  <a:srgbClr val="000000"/>
                </a:solidFill>
                <a:latin typeface="Aileron"/>
              </a:rPr>
              <a:t> </a:t>
            </a:r>
            <a:r>
              <a:rPr lang="en-US" sz="2367" dirty="0" err="1">
                <a:solidFill>
                  <a:srgbClr val="000000"/>
                </a:solidFill>
                <a:latin typeface="Aileron"/>
              </a:rPr>
              <a:t>untuk</a:t>
            </a:r>
            <a:r>
              <a:rPr lang="en-US" sz="2367" dirty="0">
                <a:solidFill>
                  <a:srgbClr val="000000"/>
                </a:solidFill>
                <a:latin typeface="Aileron"/>
              </a:rPr>
              <a:t> </a:t>
            </a:r>
            <a:r>
              <a:rPr lang="en-US" sz="2367" dirty="0" err="1">
                <a:solidFill>
                  <a:srgbClr val="000000"/>
                </a:solidFill>
                <a:latin typeface="Aileron"/>
              </a:rPr>
              <a:t>menghentikan</a:t>
            </a:r>
            <a:r>
              <a:rPr lang="en-US" sz="2367" dirty="0">
                <a:solidFill>
                  <a:srgbClr val="000000"/>
                </a:solidFill>
                <a:latin typeface="Aileron"/>
              </a:rPr>
              <a:t> </a:t>
            </a:r>
            <a:r>
              <a:rPr lang="en-US" sz="2367" dirty="0" err="1">
                <a:solidFill>
                  <a:srgbClr val="000000"/>
                </a:solidFill>
                <a:latin typeface="Aileron"/>
              </a:rPr>
              <a:t>pendarahan</a:t>
            </a:r>
            <a:r>
              <a:rPr lang="en-US" sz="2367" dirty="0">
                <a:solidFill>
                  <a:srgbClr val="000000"/>
                </a:solidFill>
                <a:latin typeface="Aileron"/>
              </a:rPr>
              <a:t>.</a:t>
            </a:r>
          </a:p>
          <a:p>
            <a:pPr>
              <a:lnSpc>
                <a:spcPts val="3314"/>
              </a:lnSpc>
            </a:pPr>
            <a:endParaRPr lang="en-US" sz="2367" dirty="0">
              <a:solidFill>
                <a:srgbClr val="000000"/>
              </a:solidFill>
              <a:latin typeface="Aileron"/>
            </a:endParaRPr>
          </a:p>
          <a:p>
            <a:pPr marL="511087" lvl="1" indent="-255543">
              <a:lnSpc>
                <a:spcPts val="3314"/>
              </a:lnSpc>
              <a:buFont typeface="Arial"/>
              <a:buChar char="•"/>
            </a:pPr>
            <a:r>
              <a:rPr lang="en-US" sz="2367" dirty="0" err="1">
                <a:solidFill>
                  <a:srgbClr val="000000"/>
                </a:solidFill>
                <a:latin typeface="Aileron"/>
              </a:rPr>
              <a:t>Tatacara</a:t>
            </a:r>
            <a:r>
              <a:rPr lang="en-US" sz="2367" dirty="0">
                <a:solidFill>
                  <a:srgbClr val="000000"/>
                </a:solidFill>
                <a:latin typeface="Aileron"/>
              </a:rPr>
              <a:t> </a:t>
            </a:r>
            <a:r>
              <a:rPr lang="en-US" sz="2367" dirty="0" err="1">
                <a:solidFill>
                  <a:srgbClr val="000000"/>
                </a:solidFill>
                <a:latin typeface="Aileron"/>
              </a:rPr>
              <a:t>kawalan</a:t>
            </a:r>
            <a:r>
              <a:rPr lang="en-US" sz="2367" dirty="0">
                <a:solidFill>
                  <a:srgbClr val="000000"/>
                </a:solidFill>
                <a:latin typeface="Aileron"/>
              </a:rPr>
              <a:t> </a:t>
            </a:r>
            <a:r>
              <a:rPr lang="en-US" sz="2367" dirty="0" err="1">
                <a:solidFill>
                  <a:srgbClr val="000000"/>
                </a:solidFill>
                <a:latin typeface="Aileron"/>
              </a:rPr>
              <a:t>pendarahan</a:t>
            </a:r>
            <a:r>
              <a:rPr lang="en-US" sz="2367" dirty="0">
                <a:solidFill>
                  <a:srgbClr val="000000"/>
                </a:solidFill>
                <a:latin typeface="Aileron"/>
              </a:rPr>
              <a:t> </a:t>
            </a:r>
            <a:r>
              <a:rPr lang="en-US" sz="2367" dirty="0" err="1">
                <a:solidFill>
                  <a:srgbClr val="000000"/>
                </a:solidFill>
                <a:latin typeface="Aileron"/>
              </a:rPr>
              <a:t>luaran</a:t>
            </a:r>
            <a:r>
              <a:rPr lang="en-US" sz="2367" dirty="0">
                <a:solidFill>
                  <a:srgbClr val="000000"/>
                </a:solidFill>
                <a:latin typeface="Aileron"/>
              </a:rPr>
              <a:t>:-</a:t>
            </a:r>
          </a:p>
          <a:p>
            <a:pPr marL="1022173" lvl="2" indent="-340724">
              <a:lnSpc>
                <a:spcPts val="3314"/>
              </a:lnSpc>
              <a:buFont typeface="Arial"/>
              <a:buChar char="•"/>
            </a:pPr>
            <a:r>
              <a:rPr lang="en-US" sz="2367" dirty="0" err="1">
                <a:solidFill>
                  <a:srgbClr val="000000"/>
                </a:solidFill>
                <a:latin typeface="Aileron"/>
              </a:rPr>
              <a:t>Tekanan</a:t>
            </a:r>
            <a:r>
              <a:rPr lang="en-US" sz="2367" dirty="0">
                <a:solidFill>
                  <a:srgbClr val="000000"/>
                </a:solidFill>
                <a:latin typeface="Aileron"/>
              </a:rPr>
              <a:t> </a:t>
            </a:r>
            <a:r>
              <a:rPr lang="en-US" sz="2367" dirty="0" err="1">
                <a:solidFill>
                  <a:srgbClr val="000000"/>
                </a:solidFill>
                <a:latin typeface="Aileron"/>
              </a:rPr>
              <a:t>terus</a:t>
            </a:r>
            <a:r>
              <a:rPr lang="en-US" sz="2367" dirty="0">
                <a:solidFill>
                  <a:srgbClr val="000000"/>
                </a:solidFill>
                <a:latin typeface="Aileron"/>
              </a:rPr>
              <a:t> </a:t>
            </a:r>
            <a:r>
              <a:rPr lang="en-US" sz="2367" dirty="0" err="1">
                <a:solidFill>
                  <a:srgbClr val="000000"/>
                </a:solidFill>
                <a:latin typeface="Aileron"/>
              </a:rPr>
              <a:t>ke</a:t>
            </a:r>
            <a:r>
              <a:rPr lang="en-US" sz="2367" dirty="0">
                <a:solidFill>
                  <a:srgbClr val="000000"/>
                </a:solidFill>
                <a:latin typeface="Aileron"/>
              </a:rPr>
              <a:t> </a:t>
            </a:r>
            <a:r>
              <a:rPr lang="en-US" sz="2367" dirty="0" err="1">
                <a:solidFill>
                  <a:srgbClr val="000000"/>
                </a:solidFill>
                <a:latin typeface="Aileron"/>
              </a:rPr>
              <a:t>atas</a:t>
            </a:r>
            <a:r>
              <a:rPr lang="en-US" sz="2367" dirty="0">
                <a:solidFill>
                  <a:srgbClr val="000000"/>
                </a:solidFill>
                <a:latin typeface="Aileron"/>
              </a:rPr>
              <a:t> </a:t>
            </a:r>
            <a:r>
              <a:rPr lang="en-US" sz="2367" dirty="0" err="1">
                <a:solidFill>
                  <a:srgbClr val="000000"/>
                </a:solidFill>
                <a:latin typeface="Aileron"/>
              </a:rPr>
              <a:t>luka</a:t>
            </a:r>
            <a:r>
              <a:rPr lang="en-US" sz="2367" dirty="0">
                <a:solidFill>
                  <a:srgbClr val="000000"/>
                </a:solidFill>
                <a:latin typeface="Aileron"/>
              </a:rPr>
              <a:t> </a:t>
            </a:r>
            <a:r>
              <a:rPr lang="en-US" sz="2367" dirty="0" err="1">
                <a:solidFill>
                  <a:srgbClr val="000000"/>
                </a:solidFill>
                <a:latin typeface="Aileron"/>
              </a:rPr>
              <a:t>diikuti</a:t>
            </a:r>
            <a:r>
              <a:rPr lang="en-US" sz="2367" dirty="0">
                <a:solidFill>
                  <a:srgbClr val="000000"/>
                </a:solidFill>
                <a:latin typeface="Aileron"/>
              </a:rPr>
              <a:t> </a:t>
            </a:r>
            <a:r>
              <a:rPr lang="en-US" sz="2367" dirty="0" err="1">
                <a:solidFill>
                  <a:srgbClr val="000000"/>
                </a:solidFill>
                <a:latin typeface="Aileron"/>
              </a:rPr>
              <a:t>dengan</a:t>
            </a:r>
            <a:r>
              <a:rPr lang="en-US" sz="2367" dirty="0">
                <a:solidFill>
                  <a:srgbClr val="000000"/>
                </a:solidFill>
                <a:latin typeface="Aileron"/>
              </a:rPr>
              <a:t> </a:t>
            </a:r>
            <a:r>
              <a:rPr lang="en-US" sz="2367" dirty="0" err="1">
                <a:solidFill>
                  <a:srgbClr val="000000"/>
                </a:solidFill>
                <a:latin typeface="Aileron"/>
              </a:rPr>
              <a:t>balutan</a:t>
            </a:r>
            <a:r>
              <a:rPr lang="en-US" sz="2367" dirty="0">
                <a:solidFill>
                  <a:srgbClr val="000000"/>
                </a:solidFill>
                <a:latin typeface="Aileron"/>
              </a:rPr>
              <a:t> </a:t>
            </a:r>
            <a:r>
              <a:rPr lang="en-US" sz="2367" dirty="0" err="1">
                <a:solidFill>
                  <a:srgbClr val="000000"/>
                </a:solidFill>
                <a:latin typeface="Aileron"/>
              </a:rPr>
              <a:t>bertekanan</a:t>
            </a:r>
            <a:r>
              <a:rPr lang="en-US" sz="2367" dirty="0">
                <a:solidFill>
                  <a:srgbClr val="000000"/>
                </a:solidFill>
                <a:latin typeface="Aileron"/>
              </a:rPr>
              <a:t>.</a:t>
            </a:r>
          </a:p>
          <a:p>
            <a:pPr marL="1022173" lvl="2" indent="-340724">
              <a:lnSpc>
                <a:spcPts val="3314"/>
              </a:lnSpc>
              <a:buFont typeface="Arial"/>
              <a:buChar char="•"/>
            </a:pPr>
            <a:r>
              <a:rPr lang="en-US" sz="2367" dirty="0" err="1">
                <a:solidFill>
                  <a:srgbClr val="000000"/>
                </a:solidFill>
                <a:latin typeface="Aileron"/>
              </a:rPr>
              <a:t>Angkat</a:t>
            </a:r>
            <a:r>
              <a:rPr lang="en-US" sz="2367" dirty="0">
                <a:solidFill>
                  <a:srgbClr val="000000"/>
                </a:solidFill>
                <a:latin typeface="Aileron"/>
              </a:rPr>
              <a:t> </a:t>
            </a:r>
            <a:r>
              <a:rPr lang="en-US" sz="2367" dirty="0" err="1">
                <a:solidFill>
                  <a:srgbClr val="000000"/>
                </a:solidFill>
                <a:latin typeface="Aileron"/>
              </a:rPr>
              <a:t>bahagian</a:t>
            </a:r>
            <a:r>
              <a:rPr lang="en-US" sz="2367" dirty="0">
                <a:solidFill>
                  <a:srgbClr val="000000"/>
                </a:solidFill>
                <a:latin typeface="Aileron"/>
              </a:rPr>
              <a:t> </a:t>
            </a:r>
            <a:r>
              <a:rPr lang="en-US" sz="2367" dirty="0" err="1">
                <a:solidFill>
                  <a:srgbClr val="000000"/>
                </a:solidFill>
                <a:latin typeface="Aileron"/>
              </a:rPr>
              <a:t>cedera</a:t>
            </a:r>
            <a:r>
              <a:rPr lang="en-US" sz="2367" dirty="0">
                <a:solidFill>
                  <a:srgbClr val="000000"/>
                </a:solidFill>
                <a:latin typeface="Aileron"/>
              </a:rPr>
              <a:t> </a:t>
            </a:r>
            <a:r>
              <a:rPr lang="en-US" sz="2367" dirty="0" err="1">
                <a:solidFill>
                  <a:srgbClr val="000000"/>
                </a:solidFill>
                <a:latin typeface="Aileron"/>
              </a:rPr>
              <a:t>tinggi</a:t>
            </a:r>
            <a:r>
              <a:rPr lang="en-US" sz="2367" dirty="0">
                <a:solidFill>
                  <a:srgbClr val="000000"/>
                </a:solidFill>
                <a:latin typeface="Aileron"/>
              </a:rPr>
              <a:t> </a:t>
            </a:r>
            <a:r>
              <a:rPr lang="en-US" sz="2367" dirty="0" err="1">
                <a:solidFill>
                  <a:srgbClr val="000000"/>
                </a:solidFill>
                <a:latin typeface="Aileron"/>
              </a:rPr>
              <a:t>dari</a:t>
            </a:r>
            <a:r>
              <a:rPr lang="en-US" sz="2367" dirty="0">
                <a:solidFill>
                  <a:srgbClr val="000000"/>
                </a:solidFill>
                <a:latin typeface="Aileron"/>
              </a:rPr>
              <a:t> paras  </a:t>
            </a:r>
            <a:r>
              <a:rPr lang="en-US" sz="2367" dirty="0" err="1">
                <a:solidFill>
                  <a:srgbClr val="000000"/>
                </a:solidFill>
                <a:latin typeface="Aileron"/>
              </a:rPr>
              <a:t>jantung</a:t>
            </a:r>
            <a:r>
              <a:rPr lang="en-US" sz="2367" dirty="0">
                <a:solidFill>
                  <a:srgbClr val="000000"/>
                </a:solidFill>
                <a:latin typeface="Aileron"/>
              </a:rPr>
              <a:t> </a:t>
            </a:r>
            <a:r>
              <a:rPr lang="en-US" sz="2367" dirty="0" err="1">
                <a:solidFill>
                  <a:srgbClr val="000000"/>
                </a:solidFill>
                <a:latin typeface="Aileron"/>
              </a:rPr>
              <a:t>dengan</a:t>
            </a:r>
            <a:r>
              <a:rPr lang="en-US" sz="2367" dirty="0">
                <a:solidFill>
                  <a:srgbClr val="000000"/>
                </a:solidFill>
                <a:latin typeface="Aileron"/>
              </a:rPr>
              <a:t> </a:t>
            </a:r>
            <a:r>
              <a:rPr lang="en-US" sz="2367" dirty="0" err="1">
                <a:solidFill>
                  <a:srgbClr val="000000"/>
                </a:solidFill>
                <a:latin typeface="Aileron"/>
              </a:rPr>
              <a:t>syarat</a:t>
            </a:r>
            <a:r>
              <a:rPr lang="en-US" sz="2367" dirty="0">
                <a:solidFill>
                  <a:srgbClr val="000000"/>
                </a:solidFill>
                <a:latin typeface="Aileron"/>
              </a:rPr>
              <a:t> </a:t>
            </a:r>
            <a:r>
              <a:rPr lang="en-US" sz="2367" dirty="0" err="1">
                <a:solidFill>
                  <a:srgbClr val="000000"/>
                </a:solidFill>
                <a:latin typeface="Aileron"/>
              </a:rPr>
              <a:t>tiada</a:t>
            </a:r>
            <a:r>
              <a:rPr lang="en-US" sz="2367" dirty="0">
                <a:solidFill>
                  <a:srgbClr val="000000"/>
                </a:solidFill>
                <a:latin typeface="Aileron"/>
              </a:rPr>
              <a:t> </a:t>
            </a:r>
            <a:r>
              <a:rPr lang="en-US" sz="2367" dirty="0" err="1">
                <a:solidFill>
                  <a:srgbClr val="000000"/>
                </a:solidFill>
                <a:latin typeface="Aileron"/>
              </a:rPr>
              <a:t>kepatahan</a:t>
            </a:r>
            <a:r>
              <a:rPr lang="en-US" sz="2367" dirty="0">
                <a:solidFill>
                  <a:srgbClr val="000000"/>
                </a:solidFill>
                <a:latin typeface="Aileron"/>
              </a:rPr>
              <a:t> </a:t>
            </a:r>
            <a:r>
              <a:rPr lang="en-US" sz="2367" dirty="0" err="1">
                <a:solidFill>
                  <a:srgbClr val="000000"/>
                </a:solidFill>
                <a:latin typeface="Aileron"/>
              </a:rPr>
              <a:t>tulang</a:t>
            </a:r>
            <a:r>
              <a:rPr lang="en-US" sz="2367" dirty="0">
                <a:solidFill>
                  <a:srgbClr val="000000"/>
                </a:solidFill>
                <a:latin typeface="Aileron"/>
              </a:rPr>
              <a:t> </a:t>
            </a:r>
            <a:r>
              <a:rPr lang="en-US" sz="2367" dirty="0" err="1">
                <a:solidFill>
                  <a:srgbClr val="000000"/>
                </a:solidFill>
                <a:latin typeface="Aileron"/>
              </a:rPr>
              <a:t>disyaki</a:t>
            </a:r>
            <a:r>
              <a:rPr lang="en-US" sz="2367" dirty="0">
                <a:solidFill>
                  <a:srgbClr val="000000"/>
                </a:solidFill>
                <a:latin typeface="Aileron"/>
              </a:rPr>
              <a:t>.</a:t>
            </a:r>
          </a:p>
          <a:p>
            <a:pPr marL="1022173" lvl="2" indent="-340724">
              <a:lnSpc>
                <a:spcPts val="3314"/>
              </a:lnSpc>
              <a:buFont typeface="Arial"/>
              <a:buChar char="•"/>
            </a:pPr>
            <a:r>
              <a:rPr lang="en-US" sz="2367" dirty="0" err="1">
                <a:solidFill>
                  <a:srgbClr val="000000"/>
                </a:solidFill>
                <a:latin typeface="Aileron"/>
              </a:rPr>
              <a:t>Membuat</a:t>
            </a:r>
            <a:r>
              <a:rPr lang="en-US" sz="2367" dirty="0">
                <a:solidFill>
                  <a:srgbClr val="000000"/>
                </a:solidFill>
                <a:latin typeface="Aileron"/>
              </a:rPr>
              <a:t> </a:t>
            </a:r>
            <a:r>
              <a:rPr lang="en-US" sz="2367" dirty="0" err="1">
                <a:solidFill>
                  <a:srgbClr val="000000"/>
                </a:solidFill>
                <a:latin typeface="Aileron"/>
              </a:rPr>
              <a:t>tekanan</a:t>
            </a:r>
            <a:r>
              <a:rPr lang="en-US" sz="2367" dirty="0">
                <a:solidFill>
                  <a:srgbClr val="000000"/>
                </a:solidFill>
                <a:latin typeface="Aileron"/>
              </a:rPr>
              <a:t> pada </a:t>
            </a:r>
            <a:r>
              <a:rPr lang="en-US" sz="2367" dirty="0" err="1">
                <a:solidFill>
                  <a:srgbClr val="000000"/>
                </a:solidFill>
                <a:latin typeface="Aileron"/>
              </a:rPr>
              <a:t>arteri</a:t>
            </a:r>
            <a:r>
              <a:rPr lang="en-US" sz="2367" dirty="0">
                <a:solidFill>
                  <a:srgbClr val="000000"/>
                </a:solidFill>
                <a:latin typeface="Aileron"/>
              </a:rPr>
              <a:t> di </a:t>
            </a:r>
            <a:r>
              <a:rPr lang="en-US" sz="2367" dirty="0" err="1">
                <a:solidFill>
                  <a:srgbClr val="000000"/>
                </a:solidFill>
                <a:latin typeface="Aileron"/>
              </a:rPr>
              <a:t>tempat</a:t>
            </a:r>
            <a:r>
              <a:rPr lang="en-US" sz="2367" dirty="0">
                <a:solidFill>
                  <a:srgbClr val="000000"/>
                </a:solidFill>
                <a:latin typeface="Aileron"/>
              </a:rPr>
              <a:t> </a:t>
            </a:r>
            <a:r>
              <a:rPr lang="en-US" sz="2367" dirty="0" err="1">
                <a:solidFill>
                  <a:srgbClr val="000000"/>
                </a:solidFill>
                <a:latin typeface="Aileron"/>
              </a:rPr>
              <a:t>tertentu</a:t>
            </a:r>
            <a:r>
              <a:rPr lang="en-US" sz="2367" dirty="0">
                <a:solidFill>
                  <a:srgbClr val="000000"/>
                </a:solidFill>
                <a:latin typeface="Aileron"/>
              </a:rPr>
              <a:t> </a:t>
            </a:r>
            <a:r>
              <a:rPr lang="en-US" sz="2367" dirty="0" err="1">
                <a:solidFill>
                  <a:srgbClr val="000000"/>
                </a:solidFill>
                <a:latin typeface="Aileron"/>
              </a:rPr>
              <a:t>untuk</a:t>
            </a:r>
            <a:r>
              <a:rPr lang="en-US" sz="2367" dirty="0">
                <a:solidFill>
                  <a:srgbClr val="000000"/>
                </a:solidFill>
                <a:latin typeface="Aileron"/>
              </a:rPr>
              <a:t> </a:t>
            </a:r>
            <a:r>
              <a:rPr lang="en-US" sz="2367" dirty="0" err="1">
                <a:solidFill>
                  <a:srgbClr val="000000"/>
                </a:solidFill>
                <a:latin typeface="Aileron"/>
              </a:rPr>
              <a:t>memperlahankan</a:t>
            </a:r>
            <a:r>
              <a:rPr lang="en-US" sz="2367" dirty="0">
                <a:solidFill>
                  <a:srgbClr val="000000"/>
                </a:solidFill>
                <a:latin typeface="Aileron"/>
              </a:rPr>
              <a:t> </a:t>
            </a:r>
            <a:r>
              <a:rPr lang="en-US" sz="2367" dirty="0" err="1">
                <a:solidFill>
                  <a:srgbClr val="000000"/>
                </a:solidFill>
                <a:latin typeface="Aileron"/>
              </a:rPr>
              <a:t>aliran</a:t>
            </a:r>
            <a:r>
              <a:rPr lang="en-US" sz="2367" dirty="0">
                <a:solidFill>
                  <a:srgbClr val="000000"/>
                </a:solidFill>
                <a:latin typeface="Aileron"/>
              </a:rPr>
              <a:t> </a:t>
            </a:r>
            <a:r>
              <a:rPr lang="en-US" sz="2367" dirty="0" err="1">
                <a:solidFill>
                  <a:srgbClr val="000000"/>
                </a:solidFill>
                <a:latin typeface="Aileron"/>
              </a:rPr>
              <a:t>darah</a:t>
            </a:r>
            <a:r>
              <a:rPr lang="en-US" sz="2367" dirty="0">
                <a:solidFill>
                  <a:srgbClr val="000000"/>
                </a:solidFill>
                <a:latin typeface="Aileron"/>
              </a:rPr>
              <a:t>.</a:t>
            </a:r>
          </a:p>
          <a:p>
            <a:pPr>
              <a:lnSpc>
                <a:spcPts val="3314"/>
              </a:lnSpc>
            </a:pPr>
            <a:endParaRPr lang="en-US" sz="2367" dirty="0">
              <a:solidFill>
                <a:srgbClr val="000000"/>
              </a:solidFill>
              <a:latin typeface="Aileron"/>
            </a:endParaRPr>
          </a:p>
        </p:txBody>
      </p:sp>
      <p:sp>
        <p:nvSpPr>
          <p:cNvPr id="7" name="TextBox 7"/>
          <p:cNvSpPr txBox="1"/>
          <p:nvPr/>
        </p:nvSpPr>
        <p:spPr>
          <a:xfrm>
            <a:off x="8589546" y="2644795"/>
            <a:ext cx="8669754" cy="554335"/>
          </a:xfrm>
          <a:prstGeom prst="rect">
            <a:avLst/>
          </a:prstGeom>
        </p:spPr>
        <p:txBody>
          <a:bodyPr lIns="0" tIns="0" rIns="0" bIns="0" rtlCol="0" anchor="t">
            <a:spAutoFit/>
          </a:bodyPr>
          <a:lstStyle/>
          <a:p>
            <a:pPr algn="ctr">
              <a:lnSpc>
                <a:spcPts val="4413"/>
              </a:lnSpc>
            </a:pPr>
            <a:r>
              <a:rPr lang="en-US" sz="3502">
                <a:solidFill>
                  <a:srgbClr val="FF3131"/>
                </a:solidFill>
                <a:latin typeface="Aileron Bold"/>
              </a:rPr>
              <a:t>KAWALAN PENDARAHAN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009650"/>
            <a:ext cx="16230600"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TINDAKAN RAWATAN ASAS MANGSA LUKA/PENDARAHAN</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5" name="TextBox 5"/>
          <p:cNvSpPr txBox="1"/>
          <p:nvPr/>
        </p:nvSpPr>
        <p:spPr>
          <a:xfrm>
            <a:off x="1787584" y="3116659"/>
            <a:ext cx="15086685" cy="5600443"/>
          </a:xfrm>
          <a:prstGeom prst="rect">
            <a:avLst/>
          </a:prstGeom>
        </p:spPr>
        <p:txBody>
          <a:bodyPr lIns="0" tIns="0" rIns="0" bIns="0" rtlCol="0" anchor="t">
            <a:spAutoFit/>
          </a:bodyPr>
          <a:lstStyle/>
          <a:p>
            <a:pPr marL="824556" lvl="1" indent="-514350" algn="just">
              <a:lnSpc>
                <a:spcPts val="4425"/>
              </a:lnSpc>
              <a:buFont typeface="+mj-lt"/>
              <a:buAutoNum type="arabicPeriod"/>
            </a:pPr>
            <a:r>
              <a:rPr lang="en-US" sz="2873" dirty="0" err="1">
                <a:solidFill>
                  <a:srgbClr val="231F20"/>
                </a:solidFill>
                <a:latin typeface="Aileron"/>
              </a:rPr>
              <a:t>Jangan</a:t>
            </a:r>
            <a:r>
              <a:rPr lang="en-US" sz="2873" dirty="0">
                <a:solidFill>
                  <a:srgbClr val="231F20"/>
                </a:solidFill>
                <a:latin typeface="Aileron"/>
              </a:rPr>
              <a:t> </a:t>
            </a:r>
            <a:r>
              <a:rPr lang="en-US" sz="2873" dirty="0" err="1">
                <a:solidFill>
                  <a:srgbClr val="231F20"/>
                </a:solidFill>
                <a:latin typeface="Aileron"/>
              </a:rPr>
              <a:t>panik</a:t>
            </a:r>
            <a:r>
              <a:rPr lang="en-US" sz="2873" dirty="0">
                <a:solidFill>
                  <a:srgbClr val="231F20"/>
                </a:solidFill>
                <a:latin typeface="Aileron"/>
              </a:rPr>
              <a:t>;</a:t>
            </a:r>
          </a:p>
          <a:p>
            <a:pPr marL="824556" lvl="1" indent="-514350" algn="just">
              <a:lnSpc>
                <a:spcPts val="4425"/>
              </a:lnSpc>
              <a:buFont typeface="+mj-lt"/>
              <a:buAutoNum type="arabicPeriod"/>
            </a:pPr>
            <a:r>
              <a:rPr lang="en-US" sz="2873" dirty="0">
                <a:solidFill>
                  <a:srgbClr val="231F20"/>
                </a:solidFill>
                <a:latin typeface="Aileron Italics"/>
              </a:rPr>
              <a:t>Primary Survey </a:t>
            </a:r>
            <a:r>
              <a:rPr lang="en-US" sz="2873" dirty="0">
                <a:solidFill>
                  <a:srgbClr val="231F20"/>
                </a:solidFill>
                <a:latin typeface="Aileron"/>
              </a:rPr>
              <a:t>(</a:t>
            </a:r>
            <a:r>
              <a:rPr lang="en-US" sz="2873" dirty="0" err="1">
                <a:solidFill>
                  <a:srgbClr val="231F20"/>
                </a:solidFill>
                <a:latin typeface="Aileron"/>
              </a:rPr>
              <a:t>Penilaian</a:t>
            </a:r>
            <a:r>
              <a:rPr lang="en-US" sz="2873" dirty="0">
                <a:solidFill>
                  <a:srgbClr val="231F20"/>
                </a:solidFill>
                <a:latin typeface="Aileron"/>
              </a:rPr>
              <a:t> Utama) – </a:t>
            </a:r>
            <a:r>
              <a:rPr lang="en-US" sz="2873" dirty="0" err="1">
                <a:solidFill>
                  <a:srgbClr val="231F20"/>
                </a:solidFill>
                <a:latin typeface="Aileron Bold"/>
              </a:rPr>
              <a:t>DRsABC</a:t>
            </a:r>
            <a:r>
              <a:rPr lang="en-US" sz="2873" dirty="0">
                <a:solidFill>
                  <a:srgbClr val="231F20"/>
                </a:solidFill>
                <a:latin typeface="Aileron Bold"/>
              </a:rPr>
              <a:t>;</a:t>
            </a:r>
          </a:p>
          <a:p>
            <a:pPr marL="824556" lvl="1" indent="-514350" algn="just">
              <a:lnSpc>
                <a:spcPts val="4425"/>
              </a:lnSpc>
              <a:buFont typeface="+mj-lt"/>
              <a:buAutoNum type="arabicPeriod"/>
            </a:pPr>
            <a:r>
              <a:rPr lang="en-US" sz="2873" dirty="0" err="1">
                <a:solidFill>
                  <a:srgbClr val="231F20"/>
                </a:solidFill>
                <a:latin typeface="Aileron"/>
              </a:rPr>
              <a:t>Hubungi</a:t>
            </a:r>
            <a:r>
              <a:rPr lang="en-US" sz="2873" dirty="0">
                <a:solidFill>
                  <a:srgbClr val="231F20"/>
                </a:solidFill>
                <a:latin typeface="Aileron"/>
              </a:rPr>
              <a:t> </a:t>
            </a:r>
            <a:r>
              <a:rPr lang="en-US" sz="2873" dirty="0" err="1">
                <a:solidFill>
                  <a:srgbClr val="231F20"/>
                </a:solidFill>
                <a:latin typeface="Aileron"/>
              </a:rPr>
              <a:t>bantuan</a:t>
            </a:r>
            <a:r>
              <a:rPr lang="en-US" sz="2873" dirty="0">
                <a:solidFill>
                  <a:srgbClr val="231F20"/>
                </a:solidFill>
                <a:latin typeface="Aileron"/>
              </a:rPr>
              <a:t> </a:t>
            </a:r>
            <a:r>
              <a:rPr lang="en-US" sz="2873" dirty="0" err="1">
                <a:solidFill>
                  <a:srgbClr val="231F20"/>
                </a:solidFill>
                <a:latin typeface="Aileron"/>
              </a:rPr>
              <a:t>kecemasan</a:t>
            </a:r>
            <a:r>
              <a:rPr lang="en-US" sz="2873" dirty="0">
                <a:solidFill>
                  <a:srgbClr val="231F20"/>
                </a:solidFill>
                <a:latin typeface="Aileron"/>
              </a:rPr>
              <a:t> </a:t>
            </a:r>
            <a:r>
              <a:rPr lang="en-US" sz="2873" dirty="0" err="1">
                <a:solidFill>
                  <a:srgbClr val="231F20"/>
                </a:solidFill>
                <a:latin typeface="Aileron"/>
              </a:rPr>
              <a:t>dengan</a:t>
            </a:r>
            <a:r>
              <a:rPr lang="en-US" sz="2873" dirty="0">
                <a:solidFill>
                  <a:srgbClr val="231F20"/>
                </a:solidFill>
                <a:latin typeface="Aileron"/>
              </a:rPr>
              <a:t> </a:t>
            </a:r>
            <a:r>
              <a:rPr lang="en-US" sz="2873" dirty="0" err="1">
                <a:solidFill>
                  <a:srgbClr val="231F20"/>
                </a:solidFill>
                <a:latin typeface="Aileron"/>
              </a:rPr>
              <a:t>menghubungi</a:t>
            </a:r>
            <a:r>
              <a:rPr lang="en-US" sz="2873" dirty="0">
                <a:solidFill>
                  <a:srgbClr val="231F20"/>
                </a:solidFill>
                <a:latin typeface="Aileron"/>
              </a:rPr>
              <a:t> </a:t>
            </a:r>
            <a:r>
              <a:rPr lang="en-US" sz="2873" dirty="0" err="1">
                <a:solidFill>
                  <a:srgbClr val="231F20"/>
                </a:solidFill>
                <a:latin typeface="Aileron"/>
              </a:rPr>
              <a:t>talian</a:t>
            </a:r>
            <a:r>
              <a:rPr lang="en-US" sz="2873" dirty="0">
                <a:solidFill>
                  <a:srgbClr val="231F20"/>
                </a:solidFill>
                <a:latin typeface="Aileron"/>
              </a:rPr>
              <a:t> </a:t>
            </a:r>
            <a:r>
              <a:rPr lang="en-US" sz="2873" dirty="0">
                <a:solidFill>
                  <a:srgbClr val="231F20"/>
                </a:solidFill>
                <a:latin typeface="Aileron Bold"/>
              </a:rPr>
              <a:t>999;</a:t>
            </a:r>
          </a:p>
          <a:p>
            <a:pPr marL="824556" lvl="1" indent="-514350" algn="just">
              <a:lnSpc>
                <a:spcPts val="4425"/>
              </a:lnSpc>
              <a:buFont typeface="+mj-lt"/>
              <a:buAutoNum type="arabicPeriod"/>
            </a:pPr>
            <a:r>
              <a:rPr lang="en-US" sz="2873" dirty="0" err="1">
                <a:solidFill>
                  <a:srgbClr val="231F20"/>
                </a:solidFill>
                <a:latin typeface="Aileron"/>
              </a:rPr>
              <a:t>Pakai</a:t>
            </a:r>
            <a:r>
              <a:rPr lang="en-US" sz="2873" dirty="0">
                <a:solidFill>
                  <a:srgbClr val="231F20"/>
                </a:solidFill>
                <a:latin typeface="Aileron"/>
              </a:rPr>
              <a:t> </a:t>
            </a:r>
            <a:r>
              <a:rPr lang="en-US" sz="2873" dirty="0" err="1">
                <a:solidFill>
                  <a:srgbClr val="231F20"/>
                </a:solidFill>
                <a:latin typeface="Aileron"/>
              </a:rPr>
              <a:t>perlindungan</a:t>
            </a:r>
            <a:r>
              <a:rPr lang="en-US" sz="2873" dirty="0">
                <a:solidFill>
                  <a:srgbClr val="231F20"/>
                </a:solidFill>
                <a:latin typeface="Aileron"/>
              </a:rPr>
              <a:t> </a:t>
            </a:r>
            <a:r>
              <a:rPr lang="en-US" sz="2873" dirty="0" err="1">
                <a:solidFill>
                  <a:srgbClr val="231F20"/>
                </a:solidFill>
                <a:latin typeface="Aileron"/>
              </a:rPr>
              <a:t>diri</a:t>
            </a:r>
            <a:r>
              <a:rPr lang="en-US" sz="2873" dirty="0">
                <a:solidFill>
                  <a:srgbClr val="231F20"/>
                </a:solidFill>
                <a:latin typeface="Aileron"/>
              </a:rPr>
              <a:t>;</a:t>
            </a:r>
          </a:p>
          <a:p>
            <a:pPr marL="824556" lvl="1" indent="-514350" algn="just">
              <a:lnSpc>
                <a:spcPts val="4425"/>
              </a:lnSpc>
              <a:buFont typeface="+mj-lt"/>
              <a:buAutoNum type="arabicPeriod"/>
            </a:pPr>
            <a:r>
              <a:rPr lang="en-US" sz="2873" dirty="0" err="1">
                <a:solidFill>
                  <a:srgbClr val="231F20"/>
                </a:solidFill>
                <a:latin typeface="Aileron"/>
              </a:rPr>
              <a:t>Dedahkan</a:t>
            </a:r>
            <a:r>
              <a:rPr lang="en-US" sz="2873" dirty="0">
                <a:solidFill>
                  <a:srgbClr val="231F20"/>
                </a:solidFill>
                <a:latin typeface="Aileron"/>
              </a:rPr>
              <a:t> </a:t>
            </a:r>
            <a:r>
              <a:rPr lang="en-US" sz="2873" dirty="0" err="1">
                <a:solidFill>
                  <a:srgbClr val="231F20"/>
                </a:solidFill>
                <a:latin typeface="Aileron"/>
              </a:rPr>
              <a:t>kawasan</a:t>
            </a:r>
            <a:r>
              <a:rPr lang="en-US" sz="2873" dirty="0">
                <a:solidFill>
                  <a:srgbClr val="231F20"/>
                </a:solidFill>
                <a:latin typeface="Aileron"/>
              </a:rPr>
              <a:t> </a:t>
            </a:r>
            <a:r>
              <a:rPr lang="en-US" sz="2873" dirty="0" err="1">
                <a:solidFill>
                  <a:srgbClr val="231F20"/>
                </a:solidFill>
                <a:latin typeface="Aileron"/>
              </a:rPr>
              <a:t>luka</a:t>
            </a:r>
            <a:r>
              <a:rPr lang="en-US" sz="2873" dirty="0">
                <a:solidFill>
                  <a:srgbClr val="231F20"/>
                </a:solidFill>
                <a:latin typeface="Aileron"/>
              </a:rPr>
              <a:t> agar </a:t>
            </a:r>
            <a:r>
              <a:rPr lang="en-US" sz="2873" dirty="0" err="1">
                <a:solidFill>
                  <a:srgbClr val="231F20"/>
                </a:solidFill>
                <a:latin typeface="Aileron"/>
              </a:rPr>
              <a:t>dapat</a:t>
            </a:r>
            <a:r>
              <a:rPr lang="en-US" sz="2873" dirty="0">
                <a:solidFill>
                  <a:srgbClr val="231F20"/>
                </a:solidFill>
                <a:latin typeface="Aileron"/>
              </a:rPr>
              <a:t> </a:t>
            </a:r>
            <a:r>
              <a:rPr lang="en-US" sz="2873" dirty="0" err="1">
                <a:solidFill>
                  <a:srgbClr val="231F20"/>
                </a:solidFill>
                <a:latin typeface="Aileron"/>
              </a:rPr>
              <a:t>dilihat</a:t>
            </a:r>
            <a:r>
              <a:rPr lang="en-US" sz="2873" dirty="0">
                <a:solidFill>
                  <a:srgbClr val="231F20"/>
                </a:solidFill>
                <a:latin typeface="Aileron"/>
              </a:rPr>
              <a:t> dan </a:t>
            </a:r>
            <a:r>
              <a:rPr lang="en-US" sz="2873" dirty="0" err="1">
                <a:solidFill>
                  <a:srgbClr val="231F20"/>
                </a:solidFill>
                <a:latin typeface="Aileron"/>
              </a:rPr>
              <a:t>rapatkan</a:t>
            </a:r>
            <a:r>
              <a:rPr lang="en-US" sz="2873" dirty="0">
                <a:solidFill>
                  <a:srgbClr val="231F20"/>
                </a:solidFill>
                <a:latin typeface="Aileron"/>
              </a:rPr>
              <a:t> / </a:t>
            </a:r>
            <a:r>
              <a:rPr lang="en-US" sz="2873" dirty="0" err="1">
                <a:solidFill>
                  <a:srgbClr val="231F20"/>
                </a:solidFill>
                <a:latin typeface="Aileron"/>
              </a:rPr>
              <a:t>tutup</a:t>
            </a:r>
            <a:r>
              <a:rPr lang="en-US" sz="2873" dirty="0">
                <a:solidFill>
                  <a:srgbClr val="231F20"/>
                </a:solidFill>
                <a:latin typeface="Aileron"/>
              </a:rPr>
              <a:t> </a:t>
            </a:r>
            <a:r>
              <a:rPr lang="en-US" sz="2873" dirty="0" err="1">
                <a:solidFill>
                  <a:srgbClr val="231F20"/>
                </a:solidFill>
                <a:latin typeface="Aileron"/>
              </a:rPr>
              <a:t>bahagian</a:t>
            </a:r>
            <a:r>
              <a:rPr lang="en-US" sz="2873" dirty="0">
                <a:solidFill>
                  <a:srgbClr val="231F20"/>
                </a:solidFill>
                <a:latin typeface="Aileron"/>
              </a:rPr>
              <a:t> </a:t>
            </a:r>
            <a:r>
              <a:rPr lang="en-US" sz="2873" dirty="0" err="1">
                <a:solidFill>
                  <a:srgbClr val="231F20"/>
                </a:solidFill>
                <a:latin typeface="Aileron"/>
              </a:rPr>
              <a:t>luka</a:t>
            </a:r>
            <a:r>
              <a:rPr lang="en-US" sz="2873" dirty="0">
                <a:solidFill>
                  <a:srgbClr val="231F20"/>
                </a:solidFill>
                <a:latin typeface="Aileron"/>
              </a:rPr>
              <a:t> yang </a:t>
            </a:r>
            <a:r>
              <a:rPr lang="en-US" sz="2873" dirty="0" err="1">
                <a:solidFill>
                  <a:srgbClr val="231F20"/>
                </a:solidFill>
                <a:latin typeface="Aileron"/>
              </a:rPr>
              <a:t>terbuka</a:t>
            </a:r>
            <a:r>
              <a:rPr lang="en-US" sz="2873" dirty="0">
                <a:solidFill>
                  <a:srgbClr val="231F20"/>
                </a:solidFill>
                <a:latin typeface="Aileron"/>
              </a:rPr>
              <a:t> </a:t>
            </a:r>
            <a:r>
              <a:rPr lang="en-US" sz="2873" dirty="0" err="1">
                <a:solidFill>
                  <a:srgbClr val="231F20"/>
                </a:solidFill>
                <a:latin typeface="Aileron"/>
              </a:rPr>
              <a:t>dengan</a:t>
            </a:r>
            <a:r>
              <a:rPr lang="en-US" sz="2873" dirty="0">
                <a:solidFill>
                  <a:srgbClr val="231F20"/>
                </a:solidFill>
                <a:latin typeface="Aileron"/>
              </a:rPr>
              <a:t> </a:t>
            </a:r>
            <a:r>
              <a:rPr lang="en-US" sz="2873" dirty="0" err="1">
                <a:solidFill>
                  <a:srgbClr val="231F20"/>
                </a:solidFill>
                <a:latin typeface="Aileron"/>
              </a:rPr>
              <a:t>mengunakan</a:t>
            </a:r>
            <a:r>
              <a:rPr lang="en-US" sz="2873" dirty="0">
                <a:solidFill>
                  <a:srgbClr val="231F20"/>
                </a:solidFill>
                <a:latin typeface="Aileron"/>
              </a:rPr>
              <a:t> </a:t>
            </a:r>
            <a:r>
              <a:rPr lang="en-US" sz="2873" dirty="0" err="1">
                <a:solidFill>
                  <a:srgbClr val="231F20"/>
                </a:solidFill>
                <a:latin typeface="Aileron"/>
              </a:rPr>
              <a:t>kain</a:t>
            </a:r>
            <a:r>
              <a:rPr lang="en-US" sz="2873" dirty="0">
                <a:solidFill>
                  <a:srgbClr val="231F20"/>
                </a:solidFill>
                <a:latin typeface="Aileron"/>
              </a:rPr>
              <a:t> </a:t>
            </a:r>
            <a:r>
              <a:rPr lang="en-US" sz="2873" dirty="0" err="1">
                <a:solidFill>
                  <a:srgbClr val="231F20"/>
                </a:solidFill>
                <a:latin typeface="Aileron"/>
              </a:rPr>
              <a:t>bersih</a:t>
            </a:r>
            <a:r>
              <a:rPr lang="en-US" sz="2873" dirty="0">
                <a:solidFill>
                  <a:srgbClr val="231F20"/>
                </a:solidFill>
                <a:latin typeface="Aileron"/>
              </a:rPr>
              <a:t> </a:t>
            </a:r>
            <a:r>
              <a:rPr lang="en-US" sz="2873" dirty="0" err="1">
                <a:solidFill>
                  <a:srgbClr val="231F20"/>
                </a:solidFill>
                <a:latin typeface="Aileron"/>
              </a:rPr>
              <a:t>atau</a:t>
            </a:r>
            <a:r>
              <a:rPr lang="en-US" sz="2873" dirty="0">
                <a:solidFill>
                  <a:srgbClr val="231F20"/>
                </a:solidFill>
                <a:latin typeface="Aileron"/>
              </a:rPr>
              <a:t> </a:t>
            </a:r>
            <a:r>
              <a:rPr lang="en-US" sz="2873" dirty="0">
                <a:solidFill>
                  <a:srgbClr val="231F20"/>
                </a:solidFill>
                <a:latin typeface="Aileron Italics"/>
              </a:rPr>
              <a:t>(Gauze) </a:t>
            </a:r>
            <a:r>
              <a:rPr lang="en-US" sz="2873" dirty="0" err="1">
                <a:solidFill>
                  <a:srgbClr val="231F20"/>
                </a:solidFill>
                <a:latin typeface="Aileron"/>
              </a:rPr>
              <a:t>kain</a:t>
            </a:r>
            <a:r>
              <a:rPr lang="en-US" sz="2873" dirty="0">
                <a:solidFill>
                  <a:srgbClr val="231F20"/>
                </a:solidFill>
                <a:latin typeface="Aileron"/>
              </a:rPr>
              <a:t> </a:t>
            </a:r>
            <a:r>
              <a:rPr lang="en-US" sz="2873" dirty="0" err="1">
                <a:solidFill>
                  <a:srgbClr val="231F20"/>
                </a:solidFill>
                <a:latin typeface="Aileron"/>
              </a:rPr>
              <a:t>kasa</a:t>
            </a:r>
            <a:r>
              <a:rPr lang="en-US" sz="2873" dirty="0">
                <a:solidFill>
                  <a:srgbClr val="231F20"/>
                </a:solidFill>
                <a:latin typeface="Aileron"/>
              </a:rPr>
              <a:t>;</a:t>
            </a:r>
          </a:p>
          <a:p>
            <a:pPr marL="824556" lvl="1" indent="-514350" algn="just">
              <a:lnSpc>
                <a:spcPts val="4425"/>
              </a:lnSpc>
              <a:buFont typeface="+mj-lt"/>
              <a:buAutoNum type="arabicPeriod"/>
            </a:pPr>
            <a:r>
              <a:rPr lang="en-US" sz="2873" dirty="0">
                <a:solidFill>
                  <a:srgbClr val="231F20"/>
                </a:solidFill>
                <a:latin typeface="Aileron"/>
              </a:rPr>
              <a:t>Beri </a:t>
            </a:r>
            <a:r>
              <a:rPr lang="en-US" sz="2873" dirty="0" err="1">
                <a:solidFill>
                  <a:srgbClr val="231F20"/>
                </a:solidFill>
                <a:latin typeface="Aileron"/>
              </a:rPr>
              <a:t>tekanan</a:t>
            </a:r>
            <a:r>
              <a:rPr lang="en-US" sz="2873" dirty="0">
                <a:solidFill>
                  <a:srgbClr val="231F20"/>
                </a:solidFill>
                <a:latin typeface="Aileron"/>
              </a:rPr>
              <a:t> </a:t>
            </a:r>
            <a:r>
              <a:rPr lang="en-US" sz="2873" dirty="0" err="1">
                <a:solidFill>
                  <a:srgbClr val="231F20"/>
                </a:solidFill>
                <a:latin typeface="Aileron"/>
              </a:rPr>
              <a:t>langsung</a:t>
            </a:r>
            <a:r>
              <a:rPr lang="en-US" sz="2873" dirty="0">
                <a:solidFill>
                  <a:srgbClr val="231F20"/>
                </a:solidFill>
                <a:latin typeface="Aileron"/>
              </a:rPr>
              <a:t> </a:t>
            </a:r>
            <a:r>
              <a:rPr lang="en-US" sz="2873" dirty="0" err="1">
                <a:solidFill>
                  <a:srgbClr val="231F20"/>
                </a:solidFill>
                <a:latin typeface="Aileron"/>
              </a:rPr>
              <a:t>ditempat</a:t>
            </a:r>
            <a:r>
              <a:rPr lang="en-US" sz="2873" dirty="0">
                <a:solidFill>
                  <a:srgbClr val="231F20"/>
                </a:solidFill>
                <a:latin typeface="Aileron"/>
              </a:rPr>
              <a:t> </a:t>
            </a:r>
            <a:r>
              <a:rPr lang="en-US" sz="2873" dirty="0" err="1">
                <a:solidFill>
                  <a:srgbClr val="231F20"/>
                </a:solidFill>
                <a:latin typeface="Aileron"/>
              </a:rPr>
              <a:t>luka</a:t>
            </a:r>
            <a:r>
              <a:rPr lang="en-US" sz="2873" dirty="0">
                <a:solidFill>
                  <a:srgbClr val="231F20"/>
                </a:solidFill>
                <a:latin typeface="Aileron"/>
              </a:rPr>
              <a:t> </a:t>
            </a:r>
            <a:r>
              <a:rPr lang="en-US" sz="2873" dirty="0" err="1">
                <a:solidFill>
                  <a:srgbClr val="231F20"/>
                </a:solidFill>
                <a:latin typeface="Aileron"/>
              </a:rPr>
              <a:t>tersebut</a:t>
            </a:r>
            <a:r>
              <a:rPr lang="en-US" sz="2873" dirty="0">
                <a:solidFill>
                  <a:srgbClr val="231F20"/>
                </a:solidFill>
                <a:latin typeface="Aileron"/>
              </a:rPr>
              <a:t> </a:t>
            </a:r>
            <a:r>
              <a:rPr lang="en-US" sz="2873" dirty="0" err="1">
                <a:solidFill>
                  <a:srgbClr val="231F20"/>
                </a:solidFill>
                <a:latin typeface="Aileron"/>
              </a:rPr>
              <a:t>sehingga</a:t>
            </a:r>
            <a:r>
              <a:rPr lang="en-US" sz="2873" dirty="0">
                <a:solidFill>
                  <a:srgbClr val="231F20"/>
                </a:solidFill>
                <a:latin typeface="Aileron"/>
              </a:rPr>
              <a:t> </a:t>
            </a:r>
            <a:r>
              <a:rPr lang="en-US" sz="2873" dirty="0" err="1">
                <a:solidFill>
                  <a:srgbClr val="231F20"/>
                </a:solidFill>
                <a:latin typeface="Aileron"/>
              </a:rPr>
              <a:t>darah</a:t>
            </a:r>
            <a:r>
              <a:rPr lang="en-US" sz="2873" dirty="0">
                <a:solidFill>
                  <a:srgbClr val="231F20"/>
                </a:solidFill>
                <a:latin typeface="Aileron"/>
              </a:rPr>
              <a:t> </a:t>
            </a:r>
            <a:r>
              <a:rPr lang="en-US" sz="2873" dirty="0" err="1">
                <a:solidFill>
                  <a:srgbClr val="231F20"/>
                </a:solidFill>
                <a:latin typeface="Aileron"/>
              </a:rPr>
              <a:t>berhenti</a:t>
            </a:r>
            <a:r>
              <a:rPr lang="en-US" sz="2873" dirty="0">
                <a:solidFill>
                  <a:srgbClr val="231F20"/>
                </a:solidFill>
                <a:latin typeface="Aileron"/>
              </a:rPr>
              <a:t>;</a:t>
            </a:r>
          </a:p>
          <a:p>
            <a:pPr marL="824556" lvl="1" indent="-514350" algn="just">
              <a:lnSpc>
                <a:spcPts val="4425"/>
              </a:lnSpc>
              <a:buFont typeface="+mj-lt"/>
              <a:buAutoNum type="arabicPeriod"/>
            </a:pPr>
            <a:r>
              <a:rPr lang="en-US" sz="2873" dirty="0">
                <a:solidFill>
                  <a:srgbClr val="231F20"/>
                </a:solidFill>
                <a:latin typeface="Aileron"/>
              </a:rPr>
              <a:t>Setelah </a:t>
            </a:r>
            <a:r>
              <a:rPr lang="en-US" sz="2873" dirty="0" err="1">
                <a:solidFill>
                  <a:srgbClr val="231F20"/>
                </a:solidFill>
                <a:latin typeface="Aileron"/>
              </a:rPr>
              <a:t>darah</a:t>
            </a:r>
            <a:r>
              <a:rPr lang="en-US" sz="2873" dirty="0">
                <a:solidFill>
                  <a:srgbClr val="231F20"/>
                </a:solidFill>
                <a:latin typeface="Aileron"/>
              </a:rPr>
              <a:t> </a:t>
            </a:r>
            <a:r>
              <a:rPr lang="en-US" sz="2873" dirty="0" err="1">
                <a:solidFill>
                  <a:srgbClr val="231F20"/>
                </a:solidFill>
                <a:latin typeface="Aileron"/>
              </a:rPr>
              <a:t>berhenti</a:t>
            </a:r>
            <a:r>
              <a:rPr lang="en-US" sz="2873" dirty="0">
                <a:solidFill>
                  <a:srgbClr val="231F20"/>
                </a:solidFill>
                <a:latin typeface="Aileron"/>
              </a:rPr>
              <a:t> </a:t>
            </a:r>
            <a:r>
              <a:rPr lang="en-US" sz="2873" dirty="0" err="1">
                <a:solidFill>
                  <a:srgbClr val="231F20"/>
                </a:solidFill>
                <a:latin typeface="Aileron"/>
              </a:rPr>
              <a:t>balut</a:t>
            </a:r>
            <a:r>
              <a:rPr lang="en-US" sz="2873" dirty="0">
                <a:solidFill>
                  <a:srgbClr val="231F20"/>
                </a:solidFill>
                <a:latin typeface="Aileron"/>
              </a:rPr>
              <a:t> </a:t>
            </a:r>
            <a:r>
              <a:rPr lang="en-US" sz="2873" dirty="0" err="1">
                <a:solidFill>
                  <a:srgbClr val="231F20"/>
                </a:solidFill>
                <a:latin typeface="Aileron"/>
              </a:rPr>
              <a:t>luka</a:t>
            </a:r>
            <a:r>
              <a:rPr lang="en-US" sz="2873" dirty="0">
                <a:solidFill>
                  <a:srgbClr val="231F20"/>
                </a:solidFill>
                <a:latin typeface="Aileron"/>
              </a:rPr>
              <a:t> </a:t>
            </a:r>
            <a:r>
              <a:rPr lang="en-US" sz="2873" dirty="0" err="1">
                <a:solidFill>
                  <a:srgbClr val="231F20"/>
                </a:solidFill>
                <a:latin typeface="Aileron"/>
              </a:rPr>
              <a:t>dengan</a:t>
            </a:r>
            <a:r>
              <a:rPr lang="en-US" sz="2873" dirty="0">
                <a:solidFill>
                  <a:srgbClr val="231F20"/>
                </a:solidFill>
                <a:latin typeface="Aileron"/>
              </a:rPr>
              <a:t> </a:t>
            </a:r>
            <a:r>
              <a:rPr lang="en-US" sz="2873" dirty="0" err="1">
                <a:solidFill>
                  <a:srgbClr val="231F20"/>
                </a:solidFill>
                <a:latin typeface="Aileron"/>
              </a:rPr>
              <a:t>menggunakan</a:t>
            </a:r>
            <a:r>
              <a:rPr lang="en-US" sz="2873" dirty="0">
                <a:solidFill>
                  <a:srgbClr val="231F20"/>
                </a:solidFill>
                <a:latin typeface="Aileron"/>
              </a:rPr>
              <a:t> </a:t>
            </a:r>
            <a:r>
              <a:rPr lang="en-US" sz="2873" dirty="0" err="1">
                <a:solidFill>
                  <a:srgbClr val="231F20"/>
                </a:solidFill>
                <a:latin typeface="Aileron"/>
              </a:rPr>
              <a:t>pembalut</a:t>
            </a:r>
            <a:r>
              <a:rPr lang="en-US" sz="2873" dirty="0">
                <a:solidFill>
                  <a:srgbClr val="231F20"/>
                </a:solidFill>
                <a:latin typeface="Aileron"/>
              </a:rPr>
              <a:t> </a:t>
            </a:r>
            <a:r>
              <a:rPr lang="en-US" sz="2873" dirty="0">
                <a:solidFill>
                  <a:srgbClr val="231F20"/>
                </a:solidFill>
                <a:latin typeface="Aileron Italics"/>
              </a:rPr>
              <a:t>(Elastic Bandage);</a:t>
            </a:r>
          </a:p>
          <a:p>
            <a:pPr marL="824556" lvl="1" indent="-514350" algn="just">
              <a:lnSpc>
                <a:spcPts val="4425"/>
              </a:lnSpc>
              <a:buFont typeface="+mj-lt"/>
              <a:buAutoNum type="arabicPeriod"/>
            </a:pPr>
            <a:r>
              <a:rPr lang="en-US" sz="2873" dirty="0" err="1">
                <a:solidFill>
                  <a:srgbClr val="231F20"/>
                </a:solidFill>
                <a:latin typeface="Aileron"/>
              </a:rPr>
              <a:t>Hantar</a:t>
            </a:r>
            <a:r>
              <a:rPr lang="en-US" sz="2873" dirty="0">
                <a:solidFill>
                  <a:srgbClr val="231F20"/>
                </a:solidFill>
                <a:latin typeface="Aileron"/>
              </a:rPr>
              <a:t> </a:t>
            </a:r>
            <a:r>
              <a:rPr lang="en-US" sz="2873" dirty="0" err="1">
                <a:solidFill>
                  <a:srgbClr val="231F20"/>
                </a:solidFill>
                <a:latin typeface="Aileron"/>
              </a:rPr>
              <a:t>mangsa</a:t>
            </a:r>
            <a:r>
              <a:rPr lang="en-US" sz="2873" dirty="0">
                <a:solidFill>
                  <a:srgbClr val="231F20"/>
                </a:solidFill>
                <a:latin typeface="Aileron"/>
              </a:rPr>
              <a:t> </a:t>
            </a:r>
            <a:r>
              <a:rPr lang="en-US" sz="2873" dirty="0" err="1">
                <a:solidFill>
                  <a:srgbClr val="231F20"/>
                </a:solidFill>
                <a:latin typeface="Aileron"/>
              </a:rPr>
              <a:t>ke</a:t>
            </a:r>
            <a:r>
              <a:rPr lang="en-US" sz="2873" dirty="0">
                <a:solidFill>
                  <a:srgbClr val="231F20"/>
                </a:solidFill>
                <a:latin typeface="Aileron"/>
              </a:rPr>
              <a:t> hospital </a:t>
            </a:r>
            <a:r>
              <a:rPr lang="en-US" sz="2873" dirty="0" err="1">
                <a:solidFill>
                  <a:srgbClr val="231F20"/>
                </a:solidFill>
                <a:latin typeface="Aileron"/>
              </a:rPr>
              <a:t>dengan</a:t>
            </a:r>
            <a:r>
              <a:rPr lang="en-US" sz="2873" dirty="0">
                <a:solidFill>
                  <a:srgbClr val="231F20"/>
                </a:solidFill>
                <a:latin typeface="Aileron"/>
              </a:rPr>
              <a:t> </a:t>
            </a:r>
            <a:r>
              <a:rPr lang="en-US" sz="2873" dirty="0" err="1">
                <a:solidFill>
                  <a:srgbClr val="231F20"/>
                </a:solidFill>
                <a:latin typeface="Aileron"/>
              </a:rPr>
              <a:t>kadar</a:t>
            </a:r>
            <a:r>
              <a:rPr lang="en-US" sz="2873" dirty="0">
                <a:solidFill>
                  <a:srgbClr val="231F20"/>
                </a:solidFill>
                <a:latin typeface="Aileron"/>
              </a:rPr>
              <a:t> </a:t>
            </a:r>
            <a:r>
              <a:rPr lang="en-US" sz="2873" dirty="0" err="1">
                <a:solidFill>
                  <a:srgbClr val="231F20"/>
                </a:solidFill>
                <a:latin typeface="Aileron"/>
              </a:rPr>
              <a:t>segera</a:t>
            </a:r>
            <a:r>
              <a:rPr lang="en-US" sz="2873" dirty="0">
                <a:solidFill>
                  <a:srgbClr val="231F20"/>
                </a:solidFill>
                <a:latin typeface="Aileron"/>
              </a:rPr>
              <a:t> </a:t>
            </a:r>
            <a:r>
              <a:rPr lang="en-US" sz="2873" dirty="0" err="1">
                <a:solidFill>
                  <a:srgbClr val="231F20"/>
                </a:solidFill>
                <a:latin typeface="Aileron"/>
              </a:rPr>
              <a:t>untuk</a:t>
            </a:r>
            <a:r>
              <a:rPr lang="en-US" sz="2873" dirty="0">
                <a:solidFill>
                  <a:srgbClr val="231F20"/>
                </a:solidFill>
                <a:latin typeface="Aileron"/>
              </a:rPr>
              <a:t> </a:t>
            </a:r>
            <a:r>
              <a:rPr lang="en-US" sz="2873" dirty="0" err="1">
                <a:solidFill>
                  <a:srgbClr val="231F20"/>
                </a:solidFill>
                <a:latin typeface="Aileron"/>
              </a:rPr>
              <a:t>dapatkan</a:t>
            </a:r>
            <a:r>
              <a:rPr lang="en-US" sz="2873" dirty="0">
                <a:solidFill>
                  <a:srgbClr val="231F20"/>
                </a:solidFill>
                <a:latin typeface="Aileron"/>
              </a:rPr>
              <a:t> </a:t>
            </a:r>
            <a:r>
              <a:rPr lang="en-US" sz="2873" dirty="0" err="1">
                <a:solidFill>
                  <a:srgbClr val="231F20"/>
                </a:solidFill>
                <a:latin typeface="Aileron"/>
              </a:rPr>
              <a:t>rawatan</a:t>
            </a:r>
            <a:r>
              <a:rPr lang="en-US" sz="2873" dirty="0">
                <a:solidFill>
                  <a:srgbClr val="231F20"/>
                </a:solidFill>
                <a:latin typeface="Aileron"/>
              </a:rPr>
              <a:t> </a:t>
            </a:r>
            <a:r>
              <a:rPr lang="en-US" sz="2873" dirty="0" err="1">
                <a:solidFill>
                  <a:srgbClr val="231F20"/>
                </a:solidFill>
                <a:latin typeface="Aileron"/>
              </a:rPr>
              <a:t>selanjutnya</a:t>
            </a:r>
            <a:r>
              <a:rPr lang="en-US" sz="2873" dirty="0">
                <a:solidFill>
                  <a:srgbClr val="231F20"/>
                </a:solidFill>
                <a:latin typeface="Aileron"/>
              </a:rPr>
              <a:t>.</a:t>
            </a:r>
          </a:p>
          <a:p>
            <a:pPr algn="just">
              <a:lnSpc>
                <a:spcPts val="4425"/>
              </a:lnSpc>
            </a:pPr>
            <a:endParaRPr lang="en-US" sz="2873" dirty="0">
              <a:solidFill>
                <a:srgbClr val="231F20"/>
              </a:solidFill>
              <a:latin typeface="Ailero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561456"/>
            <a:ext cx="16230600" cy="704562"/>
          </a:xfrm>
          <a:prstGeom prst="rect">
            <a:avLst/>
          </a:prstGeom>
        </p:spPr>
        <p:txBody>
          <a:bodyPr lIns="0" tIns="0" rIns="0" bIns="0" rtlCol="0" anchor="t">
            <a:spAutoFit/>
          </a:bodyPr>
          <a:lstStyle/>
          <a:p>
            <a:pPr algn="ctr">
              <a:lnSpc>
                <a:spcPts val="5681"/>
              </a:lnSpc>
            </a:pPr>
            <a:r>
              <a:rPr lang="en-US" sz="4545" spc="22">
                <a:solidFill>
                  <a:srgbClr val="FF3131"/>
                </a:solidFill>
                <a:latin typeface="Playfair Display Bold"/>
              </a:rPr>
              <a:t>TEKNIK MEMBERHENTIKAN</a:t>
            </a:r>
            <a:r>
              <a:rPr lang="en-US" sz="4545" spc="22">
                <a:solidFill>
                  <a:srgbClr val="2B2C30"/>
                </a:solidFill>
                <a:latin typeface="Playfair Display Bold"/>
              </a:rPr>
              <a:t> </a:t>
            </a:r>
            <a:r>
              <a:rPr lang="en-US" sz="4545" spc="22">
                <a:solidFill>
                  <a:srgbClr val="000000"/>
                </a:solidFill>
                <a:latin typeface="Playfair Display Bold"/>
              </a:rPr>
              <a:t>PENDARAHAN </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5" name="Group 5"/>
          <p:cNvGrpSpPr/>
          <p:nvPr/>
        </p:nvGrpSpPr>
        <p:grpSpPr>
          <a:xfrm>
            <a:off x="651317" y="3747127"/>
            <a:ext cx="16985366" cy="2792746"/>
            <a:chOff x="0" y="0"/>
            <a:chExt cx="22647154" cy="3723661"/>
          </a:xfrm>
        </p:grpSpPr>
        <p:grpSp>
          <p:nvGrpSpPr>
            <p:cNvPr id="6" name="Group 6"/>
            <p:cNvGrpSpPr/>
            <p:nvPr/>
          </p:nvGrpSpPr>
          <p:grpSpPr>
            <a:xfrm>
              <a:off x="0" y="0"/>
              <a:ext cx="4964881" cy="3723661"/>
              <a:chOff x="0" y="0"/>
              <a:chExt cx="812800" cy="609600"/>
            </a:xfrm>
          </p:grpSpPr>
          <p:sp>
            <p:nvSpPr>
              <p:cNvPr id="7" name="Freeform 7"/>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4"/>
                <a:stretch>
                  <a:fillRect l="-5078" r="-5078"/>
                </a:stretch>
              </a:blipFill>
            </p:spPr>
          </p:sp>
        </p:grpSp>
        <p:grpSp>
          <p:nvGrpSpPr>
            <p:cNvPr id="8" name="Group 8"/>
            <p:cNvGrpSpPr/>
            <p:nvPr/>
          </p:nvGrpSpPr>
          <p:grpSpPr>
            <a:xfrm>
              <a:off x="4314673" y="0"/>
              <a:ext cx="4964881" cy="3723661"/>
              <a:chOff x="0" y="0"/>
              <a:chExt cx="812800" cy="609600"/>
            </a:xfrm>
          </p:grpSpPr>
          <p:sp>
            <p:nvSpPr>
              <p:cNvPr id="9" name="Freeform 9"/>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5"/>
                <a:stretch>
                  <a:fillRect l="-66719" t="-43332" r="-14767" b="-16523"/>
                </a:stretch>
              </a:blipFill>
            </p:spPr>
          </p:sp>
        </p:grpSp>
        <p:grpSp>
          <p:nvGrpSpPr>
            <p:cNvPr id="10" name="Group 10"/>
            <p:cNvGrpSpPr/>
            <p:nvPr/>
          </p:nvGrpSpPr>
          <p:grpSpPr>
            <a:xfrm>
              <a:off x="8700662" y="0"/>
              <a:ext cx="4964881" cy="3723661"/>
              <a:chOff x="0" y="0"/>
              <a:chExt cx="812800" cy="609600"/>
            </a:xfrm>
          </p:grpSpPr>
          <p:sp>
            <p:nvSpPr>
              <p:cNvPr id="11" name="Freeform 11"/>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6"/>
                <a:stretch>
                  <a:fillRect l="-24360" t="-17203" r="-13065" b="-6995"/>
                </a:stretch>
              </a:blipFill>
            </p:spPr>
          </p:sp>
        </p:grpSp>
        <p:grpSp>
          <p:nvGrpSpPr>
            <p:cNvPr id="12" name="Group 12"/>
            <p:cNvGrpSpPr/>
            <p:nvPr/>
          </p:nvGrpSpPr>
          <p:grpSpPr>
            <a:xfrm>
              <a:off x="13122310" y="0"/>
              <a:ext cx="4964881" cy="3723661"/>
              <a:chOff x="0" y="0"/>
              <a:chExt cx="812800" cy="609600"/>
            </a:xfrm>
          </p:grpSpPr>
          <p:sp>
            <p:nvSpPr>
              <p:cNvPr id="13" name="Freeform 13"/>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7"/>
                <a:stretch>
                  <a:fillRect l="-27508" t="-6338" b="-10093"/>
                </a:stretch>
              </a:blipFill>
            </p:spPr>
          </p:sp>
        </p:grpSp>
        <p:grpSp>
          <p:nvGrpSpPr>
            <p:cNvPr id="14" name="Group 14"/>
            <p:cNvGrpSpPr/>
            <p:nvPr/>
          </p:nvGrpSpPr>
          <p:grpSpPr>
            <a:xfrm>
              <a:off x="17682273" y="0"/>
              <a:ext cx="4964881" cy="3723661"/>
              <a:chOff x="0" y="0"/>
              <a:chExt cx="812800" cy="609600"/>
            </a:xfrm>
          </p:grpSpPr>
          <p:sp>
            <p:nvSpPr>
              <p:cNvPr id="15" name="Freeform 15"/>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8"/>
                <a:stretch>
                  <a:fillRect l="-4683" t="-6791" r="-32690" b="-16984"/>
                </a:stretch>
              </a:blipFill>
            </p:spPr>
          </p:sp>
        </p:grpSp>
      </p:grpSp>
      <p:sp>
        <p:nvSpPr>
          <p:cNvPr id="16" name="TextBox 16"/>
          <p:cNvSpPr txBox="1"/>
          <p:nvPr/>
        </p:nvSpPr>
        <p:spPr>
          <a:xfrm>
            <a:off x="1579329" y="6544655"/>
            <a:ext cx="2788084" cy="683919"/>
          </a:xfrm>
          <a:prstGeom prst="rect">
            <a:avLst/>
          </a:prstGeom>
        </p:spPr>
        <p:txBody>
          <a:bodyPr lIns="0" tIns="0" rIns="0" bIns="0" rtlCol="0" anchor="t">
            <a:spAutoFit/>
          </a:bodyPr>
          <a:lstStyle/>
          <a:p>
            <a:pPr algn="ctr">
              <a:lnSpc>
                <a:spcPts val="2728"/>
              </a:lnSpc>
            </a:pPr>
            <a:r>
              <a:rPr lang="en-US" sz="1949">
                <a:solidFill>
                  <a:srgbClr val="231F20"/>
                </a:solidFill>
                <a:latin typeface="Aileron Bold"/>
              </a:rPr>
              <a:t>Tekanan Hujung Jari</a:t>
            </a:r>
          </a:p>
          <a:p>
            <a:pPr algn="ctr">
              <a:lnSpc>
                <a:spcPts val="2728"/>
              </a:lnSpc>
            </a:pPr>
            <a:r>
              <a:rPr lang="en-US" sz="1949">
                <a:solidFill>
                  <a:srgbClr val="231F20"/>
                </a:solidFill>
                <a:latin typeface="Aileron Bold Italics"/>
              </a:rPr>
              <a:t>Finger Tip Pressure</a:t>
            </a:r>
          </a:p>
        </p:txBody>
      </p:sp>
      <p:sp>
        <p:nvSpPr>
          <p:cNvPr id="17" name="TextBox 17"/>
          <p:cNvSpPr txBox="1"/>
          <p:nvPr/>
        </p:nvSpPr>
        <p:spPr>
          <a:xfrm>
            <a:off x="4890521" y="6544655"/>
            <a:ext cx="2788084" cy="1026819"/>
          </a:xfrm>
          <a:prstGeom prst="rect">
            <a:avLst/>
          </a:prstGeom>
        </p:spPr>
        <p:txBody>
          <a:bodyPr lIns="0" tIns="0" rIns="0" bIns="0" rtlCol="0" anchor="t">
            <a:spAutoFit/>
          </a:bodyPr>
          <a:lstStyle/>
          <a:p>
            <a:pPr algn="ctr">
              <a:lnSpc>
                <a:spcPts val="2728"/>
              </a:lnSpc>
            </a:pPr>
            <a:r>
              <a:rPr lang="en-US" sz="1949">
                <a:solidFill>
                  <a:srgbClr val="231F20"/>
                </a:solidFill>
                <a:latin typeface="Aileron Bold"/>
              </a:rPr>
              <a:t>Mengangkat bahagian yang cedera </a:t>
            </a:r>
          </a:p>
          <a:p>
            <a:pPr algn="ctr">
              <a:lnSpc>
                <a:spcPts val="2728"/>
              </a:lnSpc>
            </a:pPr>
            <a:r>
              <a:rPr lang="en-US" sz="1949">
                <a:solidFill>
                  <a:srgbClr val="231F20"/>
                </a:solidFill>
                <a:latin typeface="Aileron Bold Italics"/>
              </a:rPr>
              <a:t>Elevate Extremity</a:t>
            </a:r>
          </a:p>
        </p:txBody>
      </p:sp>
      <p:sp>
        <p:nvSpPr>
          <p:cNvPr id="18" name="TextBox 18"/>
          <p:cNvSpPr txBox="1"/>
          <p:nvPr/>
        </p:nvSpPr>
        <p:spPr>
          <a:xfrm>
            <a:off x="8035705" y="6544655"/>
            <a:ext cx="2788084" cy="683919"/>
          </a:xfrm>
          <a:prstGeom prst="rect">
            <a:avLst/>
          </a:prstGeom>
        </p:spPr>
        <p:txBody>
          <a:bodyPr lIns="0" tIns="0" rIns="0" bIns="0" rtlCol="0" anchor="t">
            <a:spAutoFit/>
          </a:bodyPr>
          <a:lstStyle/>
          <a:p>
            <a:pPr algn="ctr">
              <a:lnSpc>
                <a:spcPts val="2728"/>
              </a:lnSpc>
            </a:pPr>
            <a:r>
              <a:rPr lang="en-US" sz="1949">
                <a:solidFill>
                  <a:srgbClr val="231F20"/>
                </a:solidFill>
                <a:latin typeface="Aileron Bold"/>
              </a:rPr>
              <a:t>Pusat Tekanan </a:t>
            </a:r>
            <a:r>
              <a:rPr lang="en-US" sz="1949">
                <a:solidFill>
                  <a:srgbClr val="231F20"/>
                </a:solidFill>
                <a:latin typeface="Aileron Bold Italics"/>
              </a:rPr>
              <a:t>Pressure Point</a:t>
            </a:r>
          </a:p>
        </p:txBody>
      </p:sp>
      <p:sp>
        <p:nvSpPr>
          <p:cNvPr id="19" name="TextBox 19"/>
          <p:cNvSpPr txBox="1"/>
          <p:nvPr/>
        </p:nvSpPr>
        <p:spPr>
          <a:xfrm>
            <a:off x="11180888" y="6544655"/>
            <a:ext cx="3453183" cy="683919"/>
          </a:xfrm>
          <a:prstGeom prst="rect">
            <a:avLst/>
          </a:prstGeom>
        </p:spPr>
        <p:txBody>
          <a:bodyPr lIns="0" tIns="0" rIns="0" bIns="0" rtlCol="0" anchor="t">
            <a:spAutoFit/>
          </a:bodyPr>
          <a:lstStyle/>
          <a:p>
            <a:pPr algn="ctr">
              <a:lnSpc>
                <a:spcPts val="2728"/>
              </a:lnSpc>
            </a:pPr>
            <a:r>
              <a:rPr lang="en-US" sz="1949">
                <a:solidFill>
                  <a:srgbClr val="231F20"/>
                </a:solidFill>
                <a:latin typeface="Aileron Bold"/>
              </a:rPr>
              <a:t>Gunakan Tekanan Langsung</a:t>
            </a:r>
          </a:p>
          <a:p>
            <a:pPr algn="ctr">
              <a:lnSpc>
                <a:spcPts val="2728"/>
              </a:lnSpc>
            </a:pPr>
            <a:r>
              <a:rPr lang="en-US" sz="1949">
                <a:solidFill>
                  <a:srgbClr val="231F20"/>
                </a:solidFill>
                <a:latin typeface="Aileron Bold Italics"/>
              </a:rPr>
              <a:t>Apply Direct Pressure</a:t>
            </a:r>
          </a:p>
        </p:txBody>
      </p:sp>
      <p:sp>
        <p:nvSpPr>
          <p:cNvPr id="20" name="TextBox 20"/>
          <p:cNvSpPr txBox="1"/>
          <p:nvPr/>
        </p:nvSpPr>
        <p:spPr>
          <a:xfrm>
            <a:off x="14824571" y="6544655"/>
            <a:ext cx="2788084" cy="683919"/>
          </a:xfrm>
          <a:prstGeom prst="rect">
            <a:avLst/>
          </a:prstGeom>
        </p:spPr>
        <p:txBody>
          <a:bodyPr lIns="0" tIns="0" rIns="0" bIns="0" rtlCol="0" anchor="t">
            <a:spAutoFit/>
          </a:bodyPr>
          <a:lstStyle/>
          <a:p>
            <a:pPr algn="ctr">
              <a:lnSpc>
                <a:spcPts val="2728"/>
              </a:lnSpc>
            </a:pPr>
            <a:r>
              <a:rPr lang="en-US" sz="1949">
                <a:solidFill>
                  <a:srgbClr val="231F20"/>
                </a:solidFill>
                <a:latin typeface="Aileron Bold"/>
              </a:rPr>
              <a:t>Balutan bertekanan</a:t>
            </a:r>
          </a:p>
          <a:p>
            <a:pPr algn="ctr">
              <a:lnSpc>
                <a:spcPts val="2728"/>
              </a:lnSpc>
            </a:pPr>
            <a:r>
              <a:rPr lang="en-US" sz="1949">
                <a:solidFill>
                  <a:srgbClr val="231F20"/>
                </a:solidFill>
                <a:latin typeface="Aileron Bold Italics"/>
              </a:rPr>
              <a:t>Pressure Dressing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3644"/>
            <a:ext cx="16230600" cy="1334944"/>
          </a:xfrm>
          <a:prstGeom prst="rect">
            <a:avLst/>
          </a:prstGeom>
        </p:spPr>
        <p:txBody>
          <a:bodyPr lIns="0" tIns="0" rIns="0" bIns="0" rtlCol="0" anchor="t">
            <a:spAutoFit/>
          </a:bodyPr>
          <a:lstStyle/>
          <a:p>
            <a:pPr algn="ctr">
              <a:lnSpc>
                <a:spcPts val="5681"/>
              </a:lnSpc>
            </a:pPr>
            <a:r>
              <a:rPr lang="en-US" sz="4545" spc="22">
                <a:solidFill>
                  <a:srgbClr val="000000"/>
                </a:solidFill>
                <a:latin typeface="Playfair Display Bold"/>
              </a:rPr>
              <a:t>RAWATAN LUKA </a:t>
            </a:r>
          </a:p>
          <a:p>
            <a:pPr algn="ctr">
              <a:lnSpc>
                <a:spcPts val="4999"/>
              </a:lnSpc>
            </a:pPr>
            <a:r>
              <a:rPr lang="en-US" sz="3999" spc="19">
                <a:solidFill>
                  <a:srgbClr val="FF3131"/>
                </a:solidFill>
                <a:latin typeface="Playfair Display Bold"/>
              </a:rPr>
              <a:t>DADA TERBUKA </a:t>
            </a:r>
            <a:r>
              <a:rPr lang="en-US" sz="3999" spc="19">
                <a:solidFill>
                  <a:srgbClr val="FF3131"/>
                </a:solidFill>
                <a:latin typeface="Playfair Display Bold Italics"/>
              </a:rPr>
              <a:t>(OPEN CHEST WOUND)</a:t>
            </a:r>
            <a:r>
              <a:rPr lang="en-US" sz="3999" spc="19">
                <a:solidFill>
                  <a:srgbClr val="FF3131"/>
                </a:solidFill>
                <a:latin typeface="Playfair Display Bold"/>
              </a:rPr>
              <a:t>  </a:t>
            </a:r>
          </a:p>
        </p:txBody>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4" name="Group 4"/>
          <p:cNvGrpSpPr/>
          <p:nvPr/>
        </p:nvGrpSpPr>
        <p:grpSpPr>
          <a:xfrm>
            <a:off x="2573955" y="3144406"/>
            <a:ext cx="5566761" cy="4175071"/>
            <a:chOff x="0" y="0"/>
            <a:chExt cx="812800" cy="609600"/>
          </a:xfrm>
        </p:grpSpPr>
        <p:sp>
          <p:nvSpPr>
            <p:cNvPr id="5" name="Freeform 5"/>
            <p:cNvSpPr/>
            <p:nvPr/>
          </p:nvSpPr>
          <p:spPr>
            <a:xfrm flipH="1">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blipFill>
              <a:blip r:embed="rId3"/>
              <a:stretch>
                <a:fillRect t="-482" b="-482"/>
              </a:stretch>
            </a:blipFill>
          </p:spPr>
        </p:sp>
      </p:grpSp>
      <p:sp>
        <p:nvSpPr>
          <p:cNvPr id="6" name="TextBox 6"/>
          <p:cNvSpPr txBox="1"/>
          <p:nvPr/>
        </p:nvSpPr>
        <p:spPr>
          <a:xfrm>
            <a:off x="3241976" y="7513658"/>
            <a:ext cx="5733523" cy="1369719"/>
          </a:xfrm>
          <a:prstGeom prst="rect">
            <a:avLst/>
          </a:prstGeom>
        </p:spPr>
        <p:txBody>
          <a:bodyPr lIns="0" tIns="0" rIns="0" bIns="0" rtlCol="0" anchor="t">
            <a:spAutoFit/>
          </a:bodyPr>
          <a:lstStyle/>
          <a:p>
            <a:pPr algn="ctr">
              <a:lnSpc>
                <a:spcPts val="2728"/>
              </a:lnSpc>
            </a:pPr>
            <a:r>
              <a:rPr lang="en-US" sz="1949">
                <a:solidFill>
                  <a:srgbClr val="231F20"/>
                </a:solidFill>
                <a:latin typeface="Aileron"/>
              </a:rPr>
              <a:t>Luka ini adalah luka di bahagian dada dimana apabila berlaku pendarahan di kawasan ini akan menyebabkan ganguan pada sistem pernafasan.</a:t>
            </a:r>
          </a:p>
          <a:p>
            <a:pPr algn="ctr">
              <a:lnSpc>
                <a:spcPts val="2728"/>
              </a:lnSpc>
            </a:pPr>
            <a:endParaRPr lang="en-US" sz="1949">
              <a:solidFill>
                <a:srgbClr val="231F20"/>
              </a:solidFill>
              <a:latin typeface="Aileron"/>
            </a:endParaRPr>
          </a:p>
        </p:txBody>
      </p:sp>
      <p:grpSp>
        <p:nvGrpSpPr>
          <p:cNvPr id="7" name="Group 7"/>
          <p:cNvGrpSpPr/>
          <p:nvPr/>
        </p:nvGrpSpPr>
        <p:grpSpPr>
          <a:xfrm>
            <a:off x="9144000" y="3158428"/>
            <a:ext cx="5604153" cy="4203114"/>
            <a:chOff x="0" y="0"/>
            <a:chExt cx="812800" cy="609600"/>
          </a:xfrm>
        </p:grpSpPr>
        <p:sp>
          <p:nvSpPr>
            <p:cNvPr id="8" name="Freeform 8"/>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4"/>
              <a:stretch>
                <a:fillRect l="-74" r="-74"/>
              </a:stretch>
            </a:blipFill>
          </p:spPr>
        </p:sp>
      </p:grpSp>
      <p:sp>
        <p:nvSpPr>
          <p:cNvPr id="9" name="TextBox 9"/>
          <p:cNvSpPr txBox="1"/>
          <p:nvPr/>
        </p:nvSpPr>
        <p:spPr>
          <a:xfrm>
            <a:off x="10838086" y="6483745"/>
            <a:ext cx="3286140" cy="341019"/>
          </a:xfrm>
          <a:prstGeom prst="rect">
            <a:avLst/>
          </a:prstGeom>
        </p:spPr>
        <p:txBody>
          <a:bodyPr lIns="0" tIns="0" rIns="0" bIns="0" rtlCol="0" anchor="t">
            <a:spAutoFit/>
          </a:bodyPr>
          <a:lstStyle/>
          <a:p>
            <a:pPr algn="ctr">
              <a:lnSpc>
                <a:spcPts val="2728"/>
              </a:lnSpc>
            </a:pPr>
            <a:r>
              <a:rPr lang="en-US" sz="1949">
                <a:solidFill>
                  <a:srgbClr val="19315D"/>
                </a:solidFill>
                <a:latin typeface="Aileron Bold Italics"/>
              </a:rPr>
              <a:t>three-sided seal dressing</a:t>
            </a:r>
          </a:p>
        </p:txBody>
      </p:sp>
      <p:sp>
        <p:nvSpPr>
          <p:cNvPr id="10" name="TextBox 10"/>
          <p:cNvSpPr txBox="1"/>
          <p:nvPr/>
        </p:nvSpPr>
        <p:spPr>
          <a:xfrm>
            <a:off x="9828176" y="7513658"/>
            <a:ext cx="5876044" cy="1369719"/>
          </a:xfrm>
          <a:prstGeom prst="rect">
            <a:avLst/>
          </a:prstGeom>
        </p:spPr>
        <p:txBody>
          <a:bodyPr lIns="0" tIns="0" rIns="0" bIns="0" rtlCol="0" anchor="t">
            <a:spAutoFit/>
          </a:bodyPr>
          <a:lstStyle/>
          <a:p>
            <a:pPr algn="ctr">
              <a:lnSpc>
                <a:spcPts val="2728"/>
              </a:lnSpc>
            </a:pPr>
            <a:r>
              <a:rPr lang="en-US" sz="1949">
                <a:solidFill>
                  <a:srgbClr val="231F20"/>
                </a:solidFill>
                <a:latin typeface="Aileron"/>
              </a:rPr>
              <a:t>Perawatan bagi luka dada terbuka adalah dengan menggunakan lapisan plastik dan di tampal sebagaimana rajah, bertujuan mengelakkan tekanan dari luar memasukan ruang rongga paru-paru.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93644"/>
            <a:ext cx="16230600" cy="1334944"/>
          </a:xfrm>
          <a:prstGeom prst="rect">
            <a:avLst/>
          </a:prstGeom>
        </p:spPr>
        <p:txBody>
          <a:bodyPr lIns="0" tIns="0" rIns="0" bIns="0" rtlCol="0" anchor="t">
            <a:spAutoFit/>
          </a:bodyPr>
          <a:lstStyle/>
          <a:p>
            <a:pPr algn="ctr">
              <a:lnSpc>
                <a:spcPts val="5681"/>
              </a:lnSpc>
            </a:pPr>
            <a:r>
              <a:rPr lang="en-US" sz="4545" spc="22">
                <a:solidFill>
                  <a:srgbClr val="000000"/>
                </a:solidFill>
                <a:latin typeface="Playfair Display Bold"/>
              </a:rPr>
              <a:t>RAWATAN LUKA </a:t>
            </a:r>
          </a:p>
          <a:p>
            <a:pPr algn="ctr">
              <a:lnSpc>
                <a:spcPts val="4999"/>
              </a:lnSpc>
            </a:pPr>
            <a:r>
              <a:rPr lang="en-US" sz="3999" spc="19">
                <a:solidFill>
                  <a:srgbClr val="FF3131"/>
                </a:solidFill>
                <a:latin typeface="Playfair Display Bold"/>
              </a:rPr>
              <a:t>GESERAN </a:t>
            </a:r>
            <a:r>
              <a:rPr lang="en-US" sz="3999" spc="19">
                <a:solidFill>
                  <a:srgbClr val="FF3131"/>
                </a:solidFill>
                <a:latin typeface="Playfair Display Bold Italics"/>
              </a:rPr>
              <a:t>(Abrasion)</a:t>
            </a:r>
          </a:p>
        </p:txBody>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4" name="Group 4"/>
          <p:cNvGrpSpPr/>
          <p:nvPr/>
        </p:nvGrpSpPr>
        <p:grpSpPr>
          <a:xfrm>
            <a:off x="2573955" y="3144406"/>
            <a:ext cx="5566761" cy="4175071"/>
            <a:chOff x="0" y="0"/>
            <a:chExt cx="812800" cy="609600"/>
          </a:xfrm>
        </p:grpSpPr>
        <p:sp>
          <p:nvSpPr>
            <p:cNvPr id="5" name="Freeform 5"/>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3"/>
              <a:stretch>
                <a:fillRect t="-370" b="-370"/>
              </a:stretch>
            </a:blipFill>
          </p:spPr>
        </p:sp>
      </p:grpSp>
      <p:grpSp>
        <p:nvGrpSpPr>
          <p:cNvPr id="6" name="Group 6"/>
          <p:cNvGrpSpPr/>
          <p:nvPr/>
        </p:nvGrpSpPr>
        <p:grpSpPr>
          <a:xfrm>
            <a:off x="9144000" y="3158428"/>
            <a:ext cx="5604153" cy="4203114"/>
            <a:chOff x="0" y="0"/>
            <a:chExt cx="812800" cy="609600"/>
          </a:xfrm>
        </p:grpSpPr>
        <p:sp>
          <p:nvSpPr>
            <p:cNvPr id="7" name="Freeform 7"/>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4"/>
              <a:stretch>
                <a:fillRect t="-9468" r="-9956"/>
              </a:stretch>
            </a:blipFill>
          </p:spPr>
        </p:sp>
      </p:grpSp>
      <p:sp>
        <p:nvSpPr>
          <p:cNvPr id="8" name="TextBox 8"/>
          <p:cNvSpPr txBox="1"/>
          <p:nvPr/>
        </p:nvSpPr>
        <p:spPr>
          <a:xfrm>
            <a:off x="3241976" y="7361542"/>
            <a:ext cx="5733523" cy="1009700"/>
          </a:xfrm>
          <a:prstGeom prst="rect">
            <a:avLst/>
          </a:prstGeom>
        </p:spPr>
        <p:txBody>
          <a:bodyPr lIns="0" tIns="0" rIns="0" bIns="0" rtlCol="0" anchor="t">
            <a:spAutoFit/>
          </a:bodyPr>
          <a:lstStyle/>
          <a:p>
            <a:pPr algn="ctr">
              <a:lnSpc>
                <a:spcPts val="2728"/>
              </a:lnSpc>
            </a:pPr>
            <a:r>
              <a:rPr lang="en-US" sz="1949" dirty="0">
                <a:solidFill>
                  <a:srgbClr val="231F20"/>
                </a:solidFill>
                <a:latin typeface="Aileron"/>
              </a:rPr>
              <a:t>Luka </a:t>
            </a:r>
            <a:r>
              <a:rPr lang="en-US" sz="1949" dirty="0" err="1">
                <a:solidFill>
                  <a:srgbClr val="231F20"/>
                </a:solidFill>
                <a:latin typeface="Aileron"/>
              </a:rPr>
              <a:t>ini</a:t>
            </a:r>
            <a:r>
              <a:rPr lang="en-US" sz="1949" dirty="0">
                <a:solidFill>
                  <a:srgbClr val="231F20"/>
                </a:solidFill>
                <a:latin typeface="Aileron"/>
              </a:rPr>
              <a:t> </a:t>
            </a:r>
            <a:r>
              <a:rPr lang="en-US" sz="1949" dirty="0" err="1">
                <a:solidFill>
                  <a:srgbClr val="231F20"/>
                </a:solidFill>
                <a:latin typeface="Aileron"/>
              </a:rPr>
              <a:t>biasa</a:t>
            </a:r>
            <a:r>
              <a:rPr lang="en-US" sz="1949" dirty="0">
                <a:solidFill>
                  <a:srgbClr val="231F20"/>
                </a:solidFill>
                <a:latin typeface="Aileron"/>
              </a:rPr>
              <a:t> </a:t>
            </a:r>
            <a:r>
              <a:rPr lang="en-US" sz="1949" dirty="0" err="1">
                <a:solidFill>
                  <a:srgbClr val="231F20"/>
                </a:solidFill>
                <a:latin typeface="Aileron"/>
              </a:rPr>
              <a:t>terjadi</a:t>
            </a:r>
            <a:r>
              <a:rPr lang="en-US" sz="1949" dirty="0">
                <a:solidFill>
                  <a:srgbClr val="231F20"/>
                </a:solidFill>
                <a:latin typeface="Aileron"/>
              </a:rPr>
              <a:t> </a:t>
            </a:r>
            <a:r>
              <a:rPr lang="en-US" sz="1949" dirty="0" err="1">
                <a:solidFill>
                  <a:srgbClr val="231F20"/>
                </a:solidFill>
                <a:latin typeface="Aileron"/>
              </a:rPr>
              <a:t>apabila</a:t>
            </a:r>
            <a:r>
              <a:rPr lang="en-US" sz="1949" dirty="0">
                <a:solidFill>
                  <a:srgbClr val="231F20"/>
                </a:solidFill>
                <a:latin typeface="Aileron"/>
              </a:rPr>
              <a:t> </a:t>
            </a:r>
            <a:r>
              <a:rPr lang="en-US" sz="1949" dirty="0" err="1">
                <a:solidFill>
                  <a:srgbClr val="231F20"/>
                </a:solidFill>
                <a:latin typeface="Aileron"/>
              </a:rPr>
              <a:t>berlaku</a:t>
            </a:r>
            <a:r>
              <a:rPr lang="en-US" sz="1949" dirty="0">
                <a:solidFill>
                  <a:srgbClr val="231F20"/>
                </a:solidFill>
                <a:latin typeface="Aileron"/>
              </a:rPr>
              <a:t> </a:t>
            </a:r>
            <a:r>
              <a:rPr lang="en-US" sz="1949" dirty="0" err="1">
                <a:solidFill>
                  <a:srgbClr val="231F20"/>
                </a:solidFill>
                <a:latin typeface="Aileron"/>
              </a:rPr>
              <a:t>geseran</a:t>
            </a:r>
            <a:r>
              <a:rPr lang="en-US" sz="1949" dirty="0">
                <a:solidFill>
                  <a:srgbClr val="231F20"/>
                </a:solidFill>
                <a:latin typeface="Aileron"/>
              </a:rPr>
              <a:t> pada </a:t>
            </a:r>
            <a:r>
              <a:rPr lang="en-US" sz="1949" dirty="0" err="1">
                <a:solidFill>
                  <a:srgbClr val="231F20"/>
                </a:solidFill>
                <a:latin typeface="Aileron"/>
              </a:rPr>
              <a:t>stuktur</a:t>
            </a:r>
            <a:r>
              <a:rPr lang="en-US" sz="1949" dirty="0">
                <a:solidFill>
                  <a:srgbClr val="231F20"/>
                </a:solidFill>
                <a:latin typeface="Aileron"/>
              </a:rPr>
              <a:t> </a:t>
            </a:r>
            <a:r>
              <a:rPr lang="en-US" sz="1949" dirty="0" err="1">
                <a:solidFill>
                  <a:srgbClr val="231F20"/>
                </a:solidFill>
                <a:latin typeface="Aileron"/>
              </a:rPr>
              <a:t>kulit</a:t>
            </a:r>
            <a:r>
              <a:rPr lang="en-US" sz="1949" dirty="0">
                <a:solidFill>
                  <a:srgbClr val="231F20"/>
                </a:solidFill>
                <a:latin typeface="Aileron"/>
              </a:rPr>
              <a:t> yang </a:t>
            </a:r>
            <a:r>
              <a:rPr lang="en-US" sz="1949" dirty="0" err="1">
                <a:solidFill>
                  <a:srgbClr val="231F20"/>
                </a:solidFill>
                <a:latin typeface="Aileron"/>
              </a:rPr>
              <a:t>akan</a:t>
            </a:r>
            <a:r>
              <a:rPr lang="en-US" sz="1949" dirty="0">
                <a:solidFill>
                  <a:srgbClr val="231F20"/>
                </a:solidFill>
                <a:latin typeface="Aileron"/>
              </a:rPr>
              <a:t> </a:t>
            </a:r>
            <a:r>
              <a:rPr lang="en-US" sz="1949" dirty="0" err="1">
                <a:solidFill>
                  <a:srgbClr val="231F20"/>
                </a:solidFill>
                <a:latin typeface="Aileron"/>
              </a:rPr>
              <a:t>menyebabkan</a:t>
            </a:r>
            <a:r>
              <a:rPr lang="en-US" sz="1949" dirty="0">
                <a:solidFill>
                  <a:srgbClr val="231F20"/>
                </a:solidFill>
                <a:latin typeface="Aileron"/>
              </a:rPr>
              <a:t> </a:t>
            </a:r>
            <a:r>
              <a:rPr lang="en-US" sz="1949" dirty="0" err="1">
                <a:solidFill>
                  <a:srgbClr val="231F20"/>
                </a:solidFill>
                <a:latin typeface="Aileron"/>
              </a:rPr>
              <a:t>pendarahan</a:t>
            </a:r>
            <a:r>
              <a:rPr lang="en-US" sz="1949" dirty="0">
                <a:solidFill>
                  <a:srgbClr val="231F20"/>
                </a:solidFill>
                <a:latin typeface="Aileron"/>
              </a:rPr>
              <a:t> </a:t>
            </a:r>
            <a:r>
              <a:rPr lang="en-US" sz="1949" dirty="0" err="1">
                <a:solidFill>
                  <a:srgbClr val="231F20"/>
                </a:solidFill>
                <a:latin typeface="Aileron"/>
              </a:rPr>
              <a:t>komposisi</a:t>
            </a:r>
            <a:r>
              <a:rPr lang="en-US" sz="1949" dirty="0">
                <a:solidFill>
                  <a:srgbClr val="231F20"/>
                </a:solidFill>
                <a:latin typeface="Aileron"/>
              </a:rPr>
              <a:t> </a:t>
            </a:r>
            <a:r>
              <a:rPr lang="en-US" sz="1949" dirty="0" err="1">
                <a:solidFill>
                  <a:srgbClr val="231F20"/>
                </a:solidFill>
                <a:latin typeface="Aileron"/>
              </a:rPr>
              <a:t>kapilari</a:t>
            </a:r>
            <a:r>
              <a:rPr lang="en-US" sz="1949" dirty="0">
                <a:solidFill>
                  <a:srgbClr val="231F20"/>
                </a:solidFill>
                <a:latin typeface="Aileron"/>
              </a:rPr>
              <a:t> </a:t>
            </a:r>
            <a:r>
              <a:rPr lang="en-US" sz="1949" dirty="0" err="1">
                <a:solidFill>
                  <a:srgbClr val="231F20"/>
                </a:solidFill>
                <a:latin typeface="Aileron"/>
              </a:rPr>
              <a:t>darah</a:t>
            </a:r>
            <a:r>
              <a:rPr lang="en-US" sz="1949" dirty="0">
                <a:solidFill>
                  <a:srgbClr val="231F20"/>
                </a:solidFill>
                <a:latin typeface="Aileron"/>
              </a:rPr>
              <a:t>.</a:t>
            </a:r>
          </a:p>
        </p:txBody>
      </p:sp>
      <p:sp>
        <p:nvSpPr>
          <p:cNvPr id="9" name="TextBox 9"/>
          <p:cNvSpPr txBox="1"/>
          <p:nvPr/>
        </p:nvSpPr>
        <p:spPr>
          <a:xfrm>
            <a:off x="9875393" y="7336775"/>
            <a:ext cx="5876044" cy="1369719"/>
          </a:xfrm>
          <a:prstGeom prst="rect">
            <a:avLst/>
          </a:prstGeom>
        </p:spPr>
        <p:txBody>
          <a:bodyPr lIns="0" tIns="0" rIns="0" bIns="0" rtlCol="0" anchor="t">
            <a:spAutoFit/>
          </a:bodyPr>
          <a:lstStyle/>
          <a:p>
            <a:pPr algn="ctr">
              <a:lnSpc>
                <a:spcPts val="2728"/>
              </a:lnSpc>
            </a:pPr>
            <a:r>
              <a:rPr lang="en-US" sz="1949" dirty="0" err="1">
                <a:solidFill>
                  <a:srgbClr val="231F20"/>
                </a:solidFill>
                <a:latin typeface="Aileron"/>
              </a:rPr>
              <a:t>Perawatan</a:t>
            </a:r>
            <a:r>
              <a:rPr lang="en-US" sz="1949" dirty="0">
                <a:solidFill>
                  <a:srgbClr val="231F20"/>
                </a:solidFill>
                <a:latin typeface="Aileron"/>
              </a:rPr>
              <a:t> </a:t>
            </a:r>
            <a:r>
              <a:rPr lang="en-US" sz="1949" dirty="0" err="1">
                <a:solidFill>
                  <a:srgbClr val="231F20"/>
                </a:solidFill>
                <a:latin typeface="Aileron"/>
              </a:rPr>
              <a:t>menggunakan</a:t>
            </a:r>
            <a:r>
              <a:rPr lang="en-US" sz="1949" dirty="0">
                <a:solidFill>
                  <a:srgbClr val="231F20"/>
                </a:solidFill>
                <a:latin typeface="Aileron"/>
              </a:rPr>
              <a:t> </a:t>
            </a:r>
            <a:r>
              <a:rPr lang="en-US" sz="1949" dirty="0" err="1">
                <a:solidFill>
                  <a:srgbClr val="231F20"/>
                </a:solidFill>
                <a:latin typeface="Aileron"/>
              </a:rPr>
              <a:t>teknik</a:t>
            </a:r>
            <a:r>
              <a:rPr lang="en-US" sz="1949" dirty="0">
                <a:solidFill>
                  <a:srgbClr val="231F20"/>
                </a:solidFill>
                <a:latin typeface="Aileron"/>
              </a:rPr>
              <a:t> </a:t>
            </a:r>
            <a:r>
              <a:rPr lang="en-US" sz="1949" dirty="0" err="1">
                <a:solidFill>
                  <a:srgbClr val="231F20"/>
                </a:solidFill>
                <a:latin typeface="Aileron"/>
              </a:rPr>
              <a:t>balutan</a:t>
            </a:r>
            <a:r>
              <a:rPr lang="en-US" sz="1949" dirty="0">
                <a:solidFill>
                  <a:srgbClr val="231F20"/>
                </a:solidFill>
                <a:latin typeface="Aileron"/>
              </a:rPr>
              <a:t> dan </a:t>
            </a:r>
            <a:r>
              <a:rPr lang="en-US" sz="1949" dirty="0" err="1">
                <a:solidFill>
                  <a:srgbClr val="231F20"/>
                </a:solidFill>
                <a:latin typeface="Aileron"/>
              </a:rPr>
              <a:t>boleh</a:t>
            </a:r>
            <a:r>
              <a:rPr lang="en-US" sz="1949" dirty="0">
                <a:solidFill>
                  <a:srgbClr val="231F20"/>
                </a:solidFill>
                <a:latin typeface="Aileron"/>
              </a:rPr>
              <a:t> di </a:t>
            </a:r>
            <a:r>
              <a:rPr lang="en-US" sz="1949" dirty="0" err="1">
                <a:solidFill>
                  <a:srgbClr val="231F20"/>
                </a:solidFill>
                <a:latin typeface="Aileron"/>
              </a:rPr>
              <a:t>buat</a:t>
            </a:r>
            <a:r>
              <a:rPr lang="en-US" sz="1949" dirty="0">
                <a:solidFill>
                  <a:srgbClr val="231F20"/>
                </a:solidFill>
                <a:latin typeface="Aileron"/>
              </a:rPr>
              <a:t> </a:t>
            </a:r>
            <a:r>
              <a:rPr lang="en-US" sz="1949" dirty="0" err="1">
                <a:solidFill>
                  <a:srgbClr val="231F20"/>
                </a:solidFill>
                <a:latin typeface="Aileron"/>
              </a:rPr>
              <a:t>secara</a:t>
            </a:r>
            <a:r>
              <a:rPr lang="en-US" sz="1949" dirty="0">
                <a:solidFill>
                  <a:srgbClr val="231F20"/>
                </a:solidFill>
                <a:latin typeface="Aileron"/>
              </a:rPr>
              <a:t> </a:t>
            </a:r>
            <a:r>
              <a:rPr lang="en-US" sz="1949" dirty="0" err="1">
                <a:solidFill>
                  <a:srgbClr val="231F20"/>
                </a:solidFill>
                <a:latin typeface="Aileron"/>
              </a:rPr>
              <a:t>tekanan</a:t>
            </a:r>
            <a:r>
              <a:rPr lang="en-US" sz="1949" dirty="0">
                <a:solidFill>
                  <a:srgbClr val="231F20"/>
                </a:solidFill>
                <a:latin typeface="Aileron"/>
              </a:rPr>
              <a:t> </a:t>
            </a:r>
            <a:r>
              <a:rPr lang="en-US" sz="1949" dirty="0" err="1">
                <a:solidFill>
                  <a:srgbClr val="231F20"/>
                </a:solidFill>
                <a:latin typeface="Aileron"/>
              </a:rPr>
              <a:t>terus</a:t>
            </a:r>
            <a:r>
              <a:rPr lang="en-US" sz="1949" dirty="0">
                <a:solidFill>
                  <a:srgbClr val="231F20"/>
                </a:solidFill>
                <a:latin typeface="Aileron"/>
              </a:rPr>
              <a:t> </a:t>
            </a:r>
            <a:r>
              <a:rPr lang="en-US" sz="1949" dirty="0" err="1">
                <a:solidFill>
                  <a:srgbClr val="231F20"/>
                </a:solidFill>
                <a:latin typeface="Aileron"/>
              </a:rPr>
              <a:t>kepada</a:t>
            </a:r>
            <a:r>
              <a:rPr lang="en-US" sz="1949" dirty="0">
                <a:solidFill>
                  <a:srgbClr val="231F20"/>
                </a:solidFill>
                <a:latin typeface="Aileron"/>
              </a:rPr>
              <a:t> </a:t>
            </a:r>
            <a:r>
              <a:rPr lang="en-US" sz="1949" dirty="0" err="1">
                <a:solidFill>
                  <a:srgbClr val="231F20"/>
                </a:solidFill>
                <a:latin typeface="Aileron"/>
              </a:rPr>
              <a:t>luka</a:t>
            </a:r>
            <a:r>
              <a:rPr lang="en-US" sz="1949" dirty="0">
                <a:solidFill>
                  <a:srgbClr val="231F20"/>
                </a:solidFill>
                <a:latin typeface="Aileron"/>
              </a:rPr>
              <a:t> </a:t>
            </a:r>
            <a:r>
              <a:rPr lang="en-US" sz="1949" dirty="0" err="1">
                <a:solidFill>
                  <a:srgbClr val="231F20"/>
                </a:solidFill>
                <a:latin typeface="Aileron"/>
              </a:rPr>
              <a:t>kemudian</a:t>
            </a:r>
            <a:r>
              <a:rPr lang="en-US" sz="1949" dirty="0">
                <a:solidFill>
                  <a:srgbClr val="231F20"/>
                </a:solidFill>
                <a:latin typeface="Aileron"/>
              </a:rPr>
              <a:t> </a:t>
            </a:r>
            <a:r>
              <a:rPr lang="en-US" sz="1949" dirty="0" err="1">
                <a:solidFill>
                  <a:srgbClr val="231F20"/>
                </a:solidFill>
                <a:latin typeface="Aileron"/>
              </a:rPr>
              <a:t>balut</a:t>
            </a:r>
            <a:r>
              <a:rPr lang="en-US" sz="1949" dirty="0">
                <a:solidFill>
                  <a:srgbClr val="231F20"/>
                </a:solidFill>
                <a:latin typeface="Aileron"/>
              </a:rPr>
              <a:t> </a:t>
            </a:r>
            <a:r>
              <a:rPr lang="en-US" sz="1949" dirty="0" err="1">
                <a:solidFill>
                  <a:srgbClr val="231F20"/>
                </a:solidFill>
                <a:latin typeface="Aileron"/>
              </a:rPr>
              <a:t>luka</a:t>
            </a:r>
            <a:r>
              <a:rPr lang="en-US" sz="1949" dirty="0">
                <a:solidFill>
                  <a:srgbClr val="231F20"/>
                </a:solidFill>
                <a:latin typeface="Aileron"/>
              </a:rPr>
              <a:t> </a:t>
            </a:r>
            <a:r>
              <a:rPr lang="en-US" sz="1949" dirty="0" err="1">
                <a:solidFill>
                  <a:srgbClr val="231F20"/>
                </a:solidFill>
                <a:latin typeface="Aileron"/>
              </a:rPr>
              <a:t>dengan</a:t>
            </a:r>
            <a:r>
              <a:rPr lang="en-US" sz="1949" dirty="0">
                <a:solidFill>
                  <a:srgbClr val="231F20"/>
                </a:solidFill>
                <a:latin typeface="Aileron"/>
              </a:rPr>
              <a:t> </a:t>
            </a:r>
            <a:r>
              <a:rPr lang="en-US" sz="1949" dirty="0" err="1">
                <a:solidFill>
                  <a:srgbClr val="231F20"/>
                </a:solidFill>
                <a:latin typeface="Aileron"/>
              </a:rPr>
              <a:t>mengunakan</a:t>
            </a:r>
            <a:r>
              <a:rPr lang="en-US" sz="1949" dirty="0">
                <a:solidFill>
                  <a:srgbClr val="231F20"/>
                </a:solidFill>
                <a:latin typeface="Aileron"/>
              </a:rPr>
              <a:t> </a:t>
            </a:r>
            <a:r>
              <a:rPr lang="en-US" sz="1949" dirty="0" err="1">
                <a:solidFill>
                  <a:srgbClr val="231F20"/>
                </a:solidFill>
                <a:latin typeface="Aileron"/>
              </a:rPr>
              <a:t>pembalut</a:t>
            </a:r>
            <a:r>
              <a:rPr lang="en-US" sz="1949" dirty="0">
                <a:solidFill>
                  <a:srgbClr val="231F20"/>
                </a:solidFill>
                <a:latin typeface="Aileron"/>
              </a:rPr>
              <a:t> </a:t>
            </a:r>
            <a:r>
              <a:rPr lang="en-US" sz="1949" dirty="0" err="1">
                <a:solidFill>
                  <a:srgbClr val="231F20"/>
                </a:solidFill>
                <a:latin typeface="Aileron"/>
              </a:rPr>
              <a:t>elastik</a:t>
            </a:r>
            <a:r>
              <a:rPr lang="en-US" sz="1949" dirty="0">
                <a:solidFill>
                  <a:srgbClr val="231F20"/>
                </a:solidFill>
                <a:latin typeface="Aileron"/>
              </a:rPr>
              <a:t>. </a:t>
            </a:r>
          </a:p>
          <a:p>
            <a:pPr algn="ctr">
              <a:lnSpc>
                <a:spcPts val="2728"/>
              </a:lnSpc>
            </a:pPr>
            <a:endParaRPr lang="en-US" sz="1949" dirty="0">
              <a:solidFill>
                <a:srgbClr val="231F20"/>
              </a:solidFill>
              <a:latin typeface="Ailero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84263"/>
            <a:ext cx="16230600" cy="1344325"/>
          </a:xfrm>
          <a:prstGeom prst="rect">
            <a:avLst/>
          </a:prstGeom>
        </p:spPr>
        <p:txBody>
          <a:bodyPr lIns="0" tIns="0" rIns="0" bIns="0" rtlCol="0" anchor="t">
            <a:spAutoFit/>
          </a:bodyPr>
          <a:lstStyle/>
          <a:p>
            <a:pPr algn="ctr">
              <a:lnSpc>
                <a:spcPts val="5681"/>
              </a:lnSpc>
            </a:pPr>
            <a:r>
              <a:rPr lang="en-US" sz="4545" spc="22">
                <a:solidFill>
                  <a:srgbClr val="000000"/>
                </a:solidFill>
                <a:latin typeface="Playfair Display Bold"/>
              </a:rPr>
              <a:t>RAWATAN LUKA </a:t>
            </a:r>
          </a:p>
          <a:p>
            <a:pPr algn="ctr">
              <a:lnSpc>
                <a:spcPts val="5056"/>
              </a:lnSpc>
            </a:pPr>
            <a:r>
              <a:rPr lang="en-US" sz="4045" spc="20">
                <a:solidFill>
                  <a:srgbClr val="FF3131"/>
                </a:solidFill>
                <a:latin typeface="Playfair Display Bold"/>
              </a:rPr>
              <a:t>TERSUSUK/ TIKAMAN</a:t>
            </a:r>
            <a:r>
              <a:rPr lang="en-US" sz="4045" spc="20">
                <a:solidFill>
                  <a:srgbClr val="FF3131"/>
                </a:solidFill>
                <a:latin typeface="Playfair Display Bold Italics"/>
              </a:rPr>
              <a:t>(STABBING/PENETRATING)</a:t>
            </a:r>
          </a:p>
        </p:txBody>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grpSp>
        <p:nvGrpSpPr>
          <p:cNvPr id="4" name="Group 4"/>
          <p:cNvGrpSpPr/>
          <p:nvPr/>
        </p:nvGrpSpPr>
        <p:grpSpPr>
          <a:xfrm>
            <a:off x="2573955" y="3144406"/>
            <a:ext cx="5566761" cy="4175071"/>
            <a:chOff x="0" y="0"/>
            <a:chExt cx="812800" cy="609600"/>
          </a:xfrm>
        </p:grpSpPr>
        <p:sp>
          <p:nvSpPr>
            <p:cNvPr id="5" name="Freeform 5"/>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3"/>
              <a:stretch>
                <a:fillRect l="-21438" r="-36324" b="-59057"/>
              </a:stretch>
            </a:blipFill>
          </p:spPr>
        </p:sp>
      </p:grpSp>
      <p:grpSp>
        <p:nvGrpSpPr>
          <p:cNvPr id="6" name="Group 6"/>
          <p:cNvGrpSpPr/>
          <p:nvPr/>
        </p:nvGrpSpPr>
        <p:grpSpPr>
          <a:xfrm>
            <a:off x="9144000" y="3158428"/>
            <a:ext cx="5604153" cy="4203114"/>
            <a:chOff x="0" y="0"/>
            <a:chExt cx="812800" cy="609600"/>
          </a:xfrm>
        </p:grpSpPr>
        <p:sp>
          <p:nvSpPr>
            <p:cNvPr id="7" name="Freeform 7"/>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4"/>
              <a:stretch>
                <a:fillRect l="-15800" t="-1155" b="-17321"/>
              </a:stretch>
            </a:blipFill>
          </p:spPr>
        </p:sp>
      </p:grpSp>
      <p:sp>
        <p:nvSpPr>
          <p:cNvPr id="8" name="TextBox 8"/>
          <p:cNvSpPr txBox="1"/>
          <p:nvPr/>
        </p:nvSpPr>
        <p:spPr>
          <a:xfrm>
            <a:off x="3241976" y="7513658"/>
            <a:ext cx="5733523" cy="1026819"/>
          </a:xfrm>
          <a:prstGeom prst="rect">
            <a:avLst/>
          </a:prstGeom>
        </p:spPr>
        <p:txBody>
          <a:bodyPr lIns="0" tIns="0" rIns="0" bIns="0" rtlCol="0" anchor="t">
            <a:spAutoFit/>
          </a:bodyPr>
          <a:lstStyle/>
          <a:p>
            <a:pPr algn="ctr">
              <a:lnSpc>
                <a:spcPts val="2728"/>
              </a:lnSpc>
            </a:pPr>
            <a:r>
              <a:rPr lang="en-US" sz="1949" dirty="0">
                <a:solidFill>
                  <a:srgbClr val="231F20"/>
                </a:solidFill>
                <a:latin typeface="Aileron"/>
              </a:rPr>
              <a:t>Luka </a:t>
            </a:r>
            <a:r>
              <a:rPr lang="en-US" sz="1949" dirty="0" err="1">
                <a:solidFill>
                  <a:srgbClr val="231F20"/>
                </a:solidFill>
                <a:latin typeface="Aileron"/>
              </a:rPr>
              <a:t>tusukan</a:t>
            </a:r>
            <a:r>
              <a:rPr lang="en-US" sz="1949" dirty="0">
                <a:solidFill>
                  <a:srgbClr val="231F20"/>
                </a:solidFill>
                <a:latin typeface="Aileron"/>
              </a:rPr>
              <a:t> bias any </a:t>
            </a:r>
            <a:r>
              <a:rPr lang="en-US" sz="1949" dirty="0" err="1">
                <a:solidFill>
                  <a:srgbClr val="231F20"/>
                </a:solidFill>
                <a:latin typeface="Aileron"/>
              </a:rPr>
              <a:t>aberlaku</a:t>
            </a:r>
            <a:r>
              <a:rPr lang="en-US" sz="1949" dirty="0">
                <a:solidFill>
                  <a:srgbClr val="231F20"/>
                </a:solidFill>
                <a:latin typeface="Aileron"/>
              </a:rPr>
              <a:t> </a:t>
            </a:r>
            <a:r>
              <a:rPr lang="en-US" sz="1949" dirty="0" err="1">
                <a:solidFill>
                  <a:srgbClr val="231F20"/>
                </a:solidFill>
                <a:latin typeface="Aileron"/>
              </a:rPr>
              <a:t>disebabkan</a:t>
            </a:r>
            <a:r>
              <a:rPr lang="en-US" sz="1949" dirty="0">
                <a:solidFill>
                  <a:srgbClr val="231F20"/>
                </a:solidFill>
                <a:latin typeface="Aileron"/>
              </a:rPr>
              <a:t> oleh </a:t>
            </a:r>
            <a:r>
              <a:rPr lang="en-US" sz="1949" dirty="0" err="1">
                <a:solidFill>
                  <a:srgbClr val="231F20"/>
                </a:solidFill>
                <a:latin typeface="Aileron"/>
              </a:rPr>
              <a:t>tusukan</a:t>
            </a:r>
            <a:r>
              <a:rPr lang="en-US" sz="1949" dirty="0">
                <a:solidFill>
                  <a:srgbClr val="231F20"/>
                </a:solidFill>
                <a:latin typeface="Aileron"/>
              </a:rPr>
              <a:t> </a:t>
            </a:r>
            <a:r>
              <a:rPr lang="en-US" sz="1949" dirty="0" err="1">
                <a:solidFill>
                  <a:srgbClr val="231F20"/>
                </a:solidFill>
                <a:latin typeface="Aileron"/>
              </a:rPr>
              <a:t>objek</a:t>
            </a:r>
            <a:r>
              <a:rPr lang="en-US" sz="1949" dirty="0">
                <a:solidFill>
                  <a:srgbClr val="231F20"/>
                </a:solidFill>
                <a:latin typeface="Aileron"/>
              </a:rPr>
              <a:t> yang </a:t>
            </a:r>
            <a:r>
              <a:rPr lang="en-US" sz="1949" dirty="0" err="1">
                <a:solidFill>
                  <a:srgbClr val="231F20"/>
                </a:solidFill>
                <a:latin typeface="Aileron"/>
              </a:rPr>
              <a:t>tajam</a:t>
            </a:r>
            <a:r>
              <a:rPr lang="en-US" sz="1949" dirty="0">
                <a:solidFill>
                  <a:srgbClr val="231F20"/>
                </a:solidFill>
                <a:latin typeface="Aileron"/>
              </a:rPr>
              <a:t> </a:t>
            </a:r>
            <a:r>
              <a:rPr lang="en-US" sz="1949" dirty="0" err="1">
                <a:solidFill>
                  <a:srgbClr val="231F20"/>
                </a:solidFill>
                <a:latin typeface="Aileron"/>
              </a:rPr>
              <a:t>menembusi</a:t>
            </a:r>
            <a:r>
              <a:rPr lang="en-US" sz="1949" dirty="0">
                <a:solidFill>
                  <a:srgbClr val="231F20"/>
                </a:solidFill>
                <a:latin typeface="Aileron"/>
              </a:rPr>
              <a:t> </a:t>
            </a:r>
            <a:r>
              <a:rPr lang="en-US" sz="1949" dirty="0" err="1">
                <a:solidFill>
                  <a:srgbClr val="231F20"/>
                </a:solidFill>
                <a:latin typeface="Aileron"/>
              </a:rPr>
              <a:t>kulit</a:t>
            </a:r>
            <a:r>
              <a:rPr lang="en-US" sz="1949" dirty="0">
                <a:solidFill>
                  <a:srgbClr val="231F20"/>
                </a:solidFill>
                <a:latin typeface="Aileron"/>
              </a:rPr>
              <a:t> dan </a:t>
            </a:r>
            <a:r>
              <a:rPr lang="en-US" sz="1949" dirty="0" err="1">
                <a:solidFill>
                  <a:srgbClr val="231F20"/>
                </a:solidFill>
                <a:latin typeface="Aileron"/>
              </a:rPr>
              <a:t>anggota</a:t>
            </a:r>
            <a:r>
              <a:rPr lang="en-US" sz="1949" dirty="0">
                <a:solidFill>
                  <a:srgbClr val="231F20"/>
                </a:solidFill>
                <a:latin typeface="Aileron"/>
              </a:rPr>
              <a:t> </a:t>
            </a:r>
            <a:r>
              <a:rPr lang="en-US" sz="1949" dirty="0" err="1">
                <a:solidFill>
                  <a:srgbClr val="231F20"/>
                </a:solidFill>
                <a:latin typeface="Aileron"/>
              </a:rPr>
              <a:t>tubuh</a:t>
            </a:r>
            <a:r>
              <a:rPr lang="en-US" sz="1949" dirty="0">
                <a:solidFill>
                  <a:srgbClr val="231F20"/>
                </a:solidFill>
                <a:latin typeface="Aileron"/>
              </a:rPr>
              <a:t> </a:t>
            </a:r>
            <a:r>
              <a:rPr lang="en-US" sz="1949" dirty="0" err="1">
                <a:solidFill>
                  <a:srgbClr val="231F20"/>
                </a:solidFill>
                <a:latin typeface="Aileron"/>
              </a:rPr>
              <a:t>manusia</a:t>
            </a:r>
            <a:r>
              <a:rPr lang="en-US" sz="1949" dirty="0">
                <a:solidFill>
                  <a:srgbClr val="231F20"/>
                </a:solidFill>
                <a:latin typeface="Aileron"/>
              </a:rPr>
              <a:t>.</a:t>
            </a:r>
          </a:p>
        </p:txBody>
      </p:sp>
      <p:sp>
        <p:nvSpPr>
          <p:cNvPr id="9" name="TextBox 9"/>
          <p:cNvSpPr txBox="1"/>
          <p:nvPr/>
        </p:nvSpPr>
        <p:spPr>
          <a:xfrm>
            <a:off x="9828176" y="7513658"/>
            <a:ext cx="5876044" cy="1369719"/>
          </a:xfrm>
          <a:prstGeom prst="rect">
            <a:avLst/>
          </a:prstGeom>
        </p:spPr>
        <p:txBody>
          <a:bodyPr lIns="0" tIns="0" rIns="0" bIns="0" rtlCol="0" anchor="t">
            <a:spAutoFit/>
          </a:bodyPr>
          <a:lstStyle/>
          <a:p>
            <a:pPr algn="ctr">
              <a:lnSpc>
                <a:spcPts val="2728"/>
              </a:lnSpc>
            </a:pPr>
            <a:r>
              <a:rPr lang="en-US" sz="1949">
                <a:solidFill>
                  <a:srgbClr val="231F20"/>
                </a:solidFill>
                <a:latin typeface="Aileron"/>
              </a:rPr>
              <a:t>Perawatan adalah dengan membuat penstabilan objek yang tertusuk dengan kaedah Doughnut Bandage / Ring Pad. Balutan di sekeliling kawasan luka dengan kemas.</a:t>
            </a:r>
          </a:p>
        </p:txBody>
      </p:sp>
      <p:sp>
        <p:nvSpPr>
          <p:cNvPr id="10" name="TextBox 10"/>
          <p:cNvSpPr txBox="1"/>
          <p:nvPr/>
        </p:nvSpPr>
        <p:spPr>
          <a:xfrm>
            <a:off x="10350870" y="6798460"/>
            <a:ext cx="4397282" cy="283481"/>
          </a:xfrm>
          <a:prstGeom prst="rect">
            <a:avLst/>
          </a:prstGeom>
        </p:spPr>
        <p:txBody>
          <a:bodyPr lIns="0" tIns="0" rIns="0" bIns="0" rtlCol="0" anchor="t">
            <a:spAutoFit/>
          </a:bodyPr>
          <a:lstStyle/>
          <a:p>
            <a:pPr algn="ctr">
              <a:lnSpc>
                <a:spcPts val="2282"/>
              </a:lnSpc>
            </a:pPr>
            <a:r>
              <a:rPr lang="en-US" sz="1630">
                <a:solidFill>
                  <a:srgbClr val="FF3131"/>
                </a:solidFill>
                <a:latin typeface="Aileron Bold Italics"/>
              </a:rPr>
              <a:t>Doughnut Bandage / Ring Pad Dressing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4" name="Group 4"/>
          <p:cNvGrpSpPr/>
          <p:nvPr/>
        </p:nvGrpSpPr>
        <p:grpSpPr>
          <a:xfrm>
            <a:off x="651317" y="3120741"/>
            <a:ext cx="16607983" cy="3419132"/>
            <a:chOff x="0" y="0"/>
            <a:chExt cx="22143977" cy="4558843"/>
          </a:xfrm>
        </p:grpSpPr>
        <p:grpSp>
          <p:nvGrpSpPr>
            <p:cNvPr id="5" name="Group 5"/>
            <p:cNvGrpSpPr/>
            <p:nvPr/>
          </p:nvGrpSpPr>
          <p:grpSpPr>
            <a:xfrm>
              <a:off x="0" y="0"/>
              <a:ext cx="6078457" cy="4558843"/>
              <a:chOff x="0" y="0"/>
              <a:chExt cx="812800" cy="609600"/>
            </a:xfrm>
          </p:grpSpPr>
          <p:sp>
            <p:nvSpPr>
              <p:cNvPr id="6" name="Freeform 6"/>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4"/>
                <a:stretch>
                  <a:fillRect l="-1061" r="-1061"/>
                </a:stretch>
              </a:blipFill>
              <a:ln w="38100" cap="sq">
                <a:solidFill>
                  <a:srgbClr val="000000"/>
                </a:solidFill>
                <a:prstDash val="solid"/>
                <a:miter/>
              </a:ln>
            </p:spPr>
          </p:sp>
        </p:grpSp>
        <p:grpSp>
          <p:nvGrpSpPr>
            <p:cNvPr id="7" name="Group 7"/>
            <p:cNvGrpSpPr/>
            <p:nvPr/>
          </p:nvGrpSpPr>
          <p:grpSpPr>
            <a:xfrm>
              <a:off x="5282413" y="0"/>
              <a:ext cx="6078457" cy="4558843"/>
              <a:chOff x="0" y="0"/>
              <a:chExt cx="812800" cy="609600"/>
            </a:xfrm>
          </p:grpSpPr>
          <p:sp>
            <p:nvSpPr>
              <p:cNvPr id="8" name="Freeform 8"/>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5"/>
                <a:stretch>
                  <a:fillRect l="-8045"/>
                </a:stretch>
              </a:blipFill>
              <a:ln w="38100" cap="sq">
                <a:solidFill>
                  <a:srgbClr val="000000"/>
                </a:solidFill>
                <a:prstDash val="solid"/>
                <a:miter/>
              </a:ln>
            </p:spPr>
          </p:sp>
        </p:grpSp>
        <p:grpSp>
          <p:nvGrpSpPr>
            <p:cNvPr id="9" name="Group 9"/>
            <p:cNvGrpSpPr/>
            <p:nvPr/>
          </p:nvGrpSpPr>
          <p:grpSpPr>
            <a:xfrm>
              <a:off x="10652138" y="0"/>
              <a:ext cx="6078457" cy="4558843"/>
              <a:chOff x="0" y="0"/>
              <a:chExt cx="812800" cy="609600"/>
            </a:xfrm>
          </p:grpSpPr>
          <p:sp>
            <p:nvSpPr>
              <p:cNvPr id="10" name="Freeform 10"/>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6"/>
                <a:stretch>
                  <a:fillRect r="-9302"/>
                </a:stretch>
              </a:blipFill>
              <a:ln w="38100" cap="sq">
                <a:solidFill>
                  <a:srgbClr val="000000"/>
                </a:solidFill>
                <a:prstDash val="solid"/>
                <a:miter/>
              </a:ln>
            </p:spPr>
          </p:sp>
        </p:grpSp>
        <p:grpSp>
          <p:nvGrpSpPr>
            <p:cNvPr id="11" name="Group 11"/>
            <p:cNvGrpSpPr/>
            <p:nvPr/>
          </p:nvGrpSpPr>
          <p:grpSpPr>
            <a:xfrm>
              <a:off x="16065520" y="0"/>
              <a:ext cx="6078457" cy="4558843"/>
              <a:chOff x="0" y="0"/>
              <a:chExt cx="812800" cy="609600"/>
            </a:xfrm>
          </p:grpSpPr>
          <p:sp>
            <p:nvSpPr>
              <p:cNvPr id="12" name="Freeform 12"/>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7"/>
                <a:stretch>
                  <a:fillRect t="-10206" b="-25518"/>
                </a:stretch>
              </a:blipFill>
              <a:ln w="38100" cap="sq">
                <a:solidFill>
                  <a:srgbClr val="000000"/>
                </a:solidFill>
                <a:prstDash val="solid"/>
                <a:miter/>
              </a:ln>
            </p:spPr>
          </p:sp>
        </p:grpSp>
      </p:grpSp>
      <p:sp>
        <p:nvSpPr>
          <p:cNvPr id="13" name="TextBox 13"/>
          <p:cNvSpPr txBox="1"/>
          <p:nvPr/>
        </p:nvSpPr>
        <p:spPr>
          <a:xfrm>
            <a:off x="1912336" y="6653072"/>
            <a:ext cx="3215648" cy="1369719"/>
          </a:xfrm>
          <a:prstGeom prst="rect">
            <a:avLst/>
          </a:prstGeom>
        </p:spPr>
        <p:txBody>
          <a:bodyPr lIns="0" tIns="0" rIns="0" bIns="0" rtlCol="0" anchor="t">
            <a:spAutoFit/>
          </a:bodyPr>
          <a:lstStyle/>
          <a:p>
            <a:pPr marL="420801" lvl="1" indent="-210400">
              <a:lnSpc>
                <a:spcPts val="2728"/>
              </a:lnSpc>
              <a:buFont typeface="Arial"/>
              <a:buChar char="•"/>
            </a:pPr>
            <a:r>
              <a:rPr lang="en-US" sz="1949">
                <a:solidFill>
                  <a:srgbClr val="231F20"/>
                </a:solidFill>
                <a:latin typeface="Aileron"/>
              </a:rPr>
              <a:t>Luka di mana terputusnya sambungan antara dua bahagian anggota badan.</a:t>
            </a:r>
          </a:p>
        </p:txBody>
      </p:sp>
      <p:sp>
        <p:nvSpPr>
          <p:cNvPr id="14" name="TextBox 14"/>
          <p:cNvSpPr txBox="1"/>
          <p:nvPr/>
        </p:nvSpPr>
        <p:spPr>
          <a:xfrm>
            <a:off x="1028700" y="1084263"/>
            <a:ext cx="16230600" cy="1344325"/>
          </a:xfrm>
          <a:prstGeom prst="rect">
            <a:avLst/>
          </a:prstGeom>
        </p:spPr>
        <p:txBody>
          <a:bodyPr lIns="0" tIns="0" rIns="0" bIns="0" rtlCol="0" anchor="t">
            <a:spAutoFit/>
          </a:bodyPr>
          <a:lstStyle/>
          <a:p>
            <a:pPr algn="ctr">
              <a:lnSpc>
                <a:spcPts val="5681"/>
              </a:lnSpc>
            </a:pPr>
            <a:r>
              <a:rPr lang="en-US" sz="4545" spc="22">
                <a:solidFill>
                  <a:srgbClr val="000000"/>
                </a:solidFill>
                <a:latin typeface="Playfair Display Bold"/>
              </a:rPr>
              <a:t>RAWATAN LUKA </a:t>
            </a:r>
          </a:p>
          <a:p>
            <a:pPr algn="ctr">
              <a:lnSpc>
                <a:spcPts val="5056"/>
              </a:lnSpc>
            </a:pPr>
            <a:r>
              <a:rPr lang="en-US" sz="4045" spc="20">
                <a:solidFill>
                  <a:srgbClr val="FF3131"/>
                </a:solidFill>
                <a:latin typeface="Playfair Display Bold"/>
              </a:rPr>
              <a:t>TERPUTUS </a:t>
            </a:r>
            <a:r>
              <a:rPr lang="en-US" sz="4045" spc="20">
                <a:solidFill>
                  <a:srgbClr val="FF3131"/>
                </a:solidFill>
                <a:latin typeface="Playfair Display Bold Italics"/>
              </a:rPr>
              <a:t>(AMPUTATION PART)</a:t>
            </a:r>
          </a:p>
        </p:txBody>
      </p:sp>
      <p:sp>
        <p:nvSpPr>
          <p:cNvPr id="15" name="TextBox 15"/>
          <p:cNvSpPr txBox="1"/>
          <p:nvPr/>
        </p:nvSpPr>
        <p:spPr>
          <a:xfrm>
            <a:off x="5642334" y="6653072"/>
            <a:ext cx="3666965" cy="2055519"/>
          </a:xfrm>
          <a:prstGeom prst="rect">
            <a:avLst/>
          </a:prstGeom>
        </p:spPr>
        <p:txBody>
          <a:bodyPr lIns="0" tIns="0" rIns="0" bIns="0" rtlCol="0" anchor="t">
            <a:spAutoFit/>
          </a:bodyPr>
          <a:lstStyle/>
          <a:p>
            <a:pPr marL="420801" lvl="1" indent="-210400">
              <a:lnSpc>
                <a:spcPts val="2728"/>
              </a:lnSpc>
              <a:buFont typeface="Arial"/>
              <a:buChar char="•"/>
            </a:pPr>
            <a:r>
              <a:rPr lang="en-US" sz="1949">
                <a:solidFill>
                  <a:srgbClr val="231F20"/>
                </a:solidFill>
                <a:latin typeface="Aileron"/>
              </a:rPr>
              <a:t>Hentikan pendarahan pada anggota badan yang mengalami kecederaan luka dan terputus itu serta balut tekanan anggota badan tersebut.</a:t>
            </a:r>
          </a:p>
        </p:txBody>
      </p:sp>
      <p:sp>
        <p:nvSpPr>
          <p:cNvPr id="16" name="TextBox 16"/>
          <p:cNvSpPr txBox="1"/>
          <p:nvPr/>
        </p:nvSpPr>
        <p:spPr>
          <a:xfrm>
            <a:off x="9824107" y="6653072"/>
            <a:ext cx="3619458" cy="1369719"/>
          </a:xfrm>
          <a:prstGeom prst="rect">
            <a:avLst/>
          </a:prstGeom>
        </p:spPr>
        <p:txBody>
          <a:bodyPr lIns="0" tIns="0" rIns="0" bIns="0" rtlCol="0" anchor="t">
            <a:spAutoFit/>
          </a:bodyPr>
          <a:lstStyle/>
          <a:p>
            <a:pPr marL="420801" lvl="1" indent="-210400">
              <a:lnSpc>
                <a:spcPts val="2728"/>
              </a:lnSpc>
              <a:buFont typeface="Arial"/>
              <a:buChar char="•"/>
            </a:pPr>
            <a:r>
              <a:rPr lang="en-US" sz="1949">
                <a:solidFill>
                  <a:srgbClr val="231F20"/>
                </a:solidFill>
                <a:latin typeface="Aileron"/>
              </a:rPr>
              <a:t>Bersihkan dan balut anggota yang telah terputus dengan kain kasa dan pembalut elastik. </a:t>
            </a:r>
          </a:p>
        </p:txBody>
      </p:sp>
      <p:sp>
        <p:nvSpPr>
          <p:cNvPr id="17" name="TextBox 17"/>
          <p:cNvSpPr txBox="1"/>
          <p:nvPr/>
        </p:nvSpPr>
        <p:spPr>
          <a:xfrm>
            <a:off x="13862901" y="6653072"/>
            <a:ext cx="3619458" cy="1369719"/>
          </a:xfrm>
          <a:prstGeom prst="rect">
            <a:avLst/>
          </a:prstGeom>
        </p:spPr>
        <p:txBody>
          <a:bodyPr lIns="0" tIns="0" rIns="0" bIns="0" rtlCol="0" anchor="t">
            <a:spAutoFit/>
          </a:bodyPr>
          <a:lstStyle/>
          <a:p>
            <a:pPr marL="420801" lvl="1" indent="-210400">
              <a:lnSpc>
                <a:spcPts val="2728"/>
              </a:lnSpc>
              <a:buFont typeface="Arial"/>
              <a:buChar char="•"/>
            </a:pPr>
            <a:r>
              <a:rPr lang="en-US" sz="1949">
                <a:solidFill>
                  <a:srgbClr val="231F20"/>
                </a:solidFill>
                <a:latin typeface="Aileron"/>
              </a:rPr>
              <a:t>Masukkan kedalam bekas plastik dan ikat.</a:t>
            </a:r>
          </a:p>
          <a:p>
            <a:pPr marL="420801" lvl="1" indent="-210400">
              <a:lnSpc>
                <a:spcPts val="2728"/>
              </a:lnSpc>
              <a:buFont typeface="Arial"/>
              <a:buChar char="•"/>
            </a:pPr>
            <a:r>
              <a:rPr lang="en-US" sz="1949">
                <a:solidFill>
                  <a:srgbClr val="231F20"/>
                </a:solidFill>
                <a:latin typeface="Aileron"/>
              </a:rPr>
              <a:t>Masukkan ke dalam bekas yang mengandungi ais.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9977" y="3826499"/>
            <a:ext cx="10673107" cy="2603895"/>
            <a:chOff x="0" y="0"/>
            <a:chExt cx="14230809" cy="3471860"/>
          </a:xfrm>
        </p:grpSpPr>
        <p:sp>
          <p:nvSpPr>
            <p:cNvPr id="3" name="TextBox 3"/>
            <p:cNvSpPr txBox="1"/>
            <p:nvPr/>
          </p:nvSpPr>
          <p:spPr>
            <a:xfrm>
              <a:off x="9495" y="1147053"/>
              <a:ext cx="14161232" cy="1320630"/>
            </a:xfrm>
            <a:prstGeom prst="rect">
              <a:avLst/>
            </a:prstGeom>
          </p:spPr>
          <p:txBody>
            <a:bodyPr lIns="0" tIns="0" rIns="0" bIns="0" rtlCol="0" anchor="t">
              <a:spAutoFit/>
            </a:bodyPr>
            <a:lstStyle/>
            <a:p>
              <a:pPr algn="ctr">
                <a:lnSpc>
                  <a:spcPts val="7213"/>
                </a:lnSpc>
              </a:pPr>
              <a:r>
                <a:rPr lang="en-US" sz="7213" spc="36">
                  <a:solidFill>
                    <a:srgbClr val="2B2C30"/>
                  </a:solidFill>
                  <a:latin typeface="Open Sauce Bold"/>
                </a:rPr>
                <a:t>RENJATAN </a:t>
              </a:r>
              <a:r>
                <a:rPr lang="en-US" sz="7213" spc="36">
                  <a:solidFill>
                    <a:srgbClr val="2B2C30"/>
                  </a:solidFill>
                  <a:latin typeface="Open Sauce Bold Italics"/>
                </a:rPr>
                <a:t>(SHOCK) </a:t>
              </a:r>
            </a:p>
          </p:txBody>
        </p:sp>
        <p:grpSp>
          <p:nvGrpSpPr>
            <p:cNvPr id="4" name="Group 4"/>
            <p:cNvGrpSpPr/>
            <p:nvPr/>
          </p:nvGrpSpPr>
          <p:grpSpPr>
            <a:xfrm rot="5400000">
              <a:off x="6888075" y="-3810792"/>
              <a:ext cx="394578" cy="14170727"/>
              <a:chOff x="0" y="0"/>
              <a:chExt cx="77941" cy="2799156"/>
            </a:xfrm>
          </p:grpSpPr>
          <p:sp>
            <p:nvSpPr>
              <p:cNvPr id="5" name="Freeform 5"/>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rot="-5400000">
              <a:off x="6948156" y="-6888075"/>
              <a:ext cx="394578" cy="14170727"/>
              <a:chOff x="0" y="0"/>
              <a:chExt cx="77941" cy="2799156"/>
            </a:xfrm>
          </p:grpSpPr>
          <p:sp>
            <p:nvSpPr>
              <p:cNvPr id="8" name="Freeform 8"/>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9" name="TextBox 9"/>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0" name="Freeform 10"/>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9977" y="3888729"/>
            <a:ext cx="10628045" cy="2748378"/>
            <a:chOff x="0" y="0"/>
            <a:chExt cx="14170727" cy="3664504"/>
          </a:xfrm>
        </p:grpSpPr>
        <p:sp>
          <p:nvSpPr>
            <p:cNvPr id="3" name="TextBox 3"/>
            <p:cNvSpPr txBox="1"/>
            <p:nvPr/>
          </p:nvSpPr>
          <p:spPr>
            <a:xfrm>
              <a:off x="0" y="707222"/>
              <a:ext cx="14170727" cy="2383409"/>
            </a:xfrm>
            <a:prstGeom prst="rect">
              <a:avLst/>
            </a:prstGeom>
          </p:spPr>
          <p:txBody>
            <a:bodyPr lIns="0" tIns="0" rIns="0" bIns="0" rtlCol="0" anchor="t">
              <a:spAutoFit/>
            </a:bodyPr>
            <a:lstStyle/>
            <a:p>
              <a:pPr algn="ctr">
                <a:lnSpc>
                  <a:spcPts val="6813"/>
                </a:lnSpc>
              </a:pPr>
              <a:r>
                <a:rPr lang="en-US" sz="6813" spc="34">
                  <a:solidFill>
                    <a:srgbClr val="2B2C30"/>
                  </a:solidFill>
                  <a:latin typeface="Open Sauce Bold"/>
                </a:rPr>
                <a:t>LUKA DAN PENDARAHAN</a:t>
              </a:r>
            </a:p>
          </p:txBody>
        </p:sp>
        <p:grpSp>
          <p:nvGrpSpPr>
            <p:cNvPr id="4" name="Group 4"/>
            <p:cNvGrpSpPr/>
            <p:nvPr/>
          </p:nvGrpSpPr>
          <p:grpSpPr>
            <a:xfrm rot="5400000">
              <a:off x="6888075" y="-3618149"/>
              <a:ext cx="394578" cy="14170727"/>
              <a:chOff x="0" y="0"/>
              <a:chExt cx="77941" cy="2799156"/>
            </a:xfrm>
          </p:grpSpPr>
          <p:sp>
            <p:nvSpPr>
              <p:cNvPr id="5" name="Freeform 5"/>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rot="-5400000">
              <a:off x="6888075" y="-6888075"/>
              <a:ext cx="394578" cy="14170727"/>
              <a:chOff x="0" y="0"/>
              <a:chExt cx="77941" cy="2799156"/>
            </a:xfrm>
          </p:grpSpPr>
          <p:sp>
            <p:nvSpPr>
              <p:cNvPr id="8" name="Freeform 8"/>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9" name="TextBox 9"/>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0" name="Freeform 10"/>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7021783" y="4297433"/>
            <a:ext cx="10027845" cy="3369315"/>
          </a:xfrm>
          <a:prstGeom prst="rect">
            <a:avLst/>
          </a:prstGeom>
        </p:spPr>
        <p:txBody>
          <a:bodyPr lIns="0" tIns="0" rIns="0" bIns="0" rtlCol="0" anchor="t">
            <a:spAutoFit/>
          </a:bodyPr>
          <a:lstStyle/>
          <a:p>
            <a:pPr algn="just">
              <a:lnSpc>
                <a:spcPts val="4444"/>
              </a:lnSpc>
            </a:pPr>
            <a:r>
              <a:rPr lang="en-US" sz="3499">
                <a:solidFill>
                  <a:srgbClr val="000000"/>
                </a:solidFill>
                <a:latin typeface="Aileron"/>
              </a:rPr>
              <a:t>Kegagalan sistem peredaran darah atau kekurangan bendalir dalam tubuh badan kepada organ-organ penting dalaman disebabkan gangguan sementara perjalanan darah ke organ-organ penting seperti otak, jantung, buah pinggang atau kulit.</a:t>
            </a: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RENJATAN/KEJUTAN</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815500" y="2416555"/>
            <a:ext cx="6428275" cy="7226022"/>
          </a:xfrm>
          <a:custGeom>
            <a:avLst/>
            <a:gdLst/>
            <a:ahLst/>
            <a:cxnLst/>
            <a:rect l="l" t="t" r="r" b="b"/>
            <a:pathLst>
              <a:path w="6428275" h="7226022">
                <a:moveTo>
                  <a:pt x="0" y="0"/>
                </a:moveTo>
                <a:lnTo>
                  <a:pt x="6428274" y="0"/>
                </a:lnTo>
                <a:lnTo>
                  <a:pt x="6428274" y="7226022"/>
                </a:lnTo>
                <a:lnTo>
                  <a:pt x="0" y="7226022"/>
                </a:lnTo>
                <a:lnTo>
                  <a:pt x="0" y="0"/>
                </a:lnTo>
                <a:close/>
              </a:path>
            </a:pathLst>
          </a:custGeom>
          <a:blipFill>
            <a:blip r:embed="rId4"/>
            <a:stretch>
              <a:fillRect l="-60276" r="-54548" b="-7606"/>
            </a:stretch>
          </a:blipFill>
        </p:spPr>
      </p:sp>
      <p:sp>
        <p:nvSpPr>
          <p:cNvPr id="7" name="TextBox 7"/>
          <p:cNvSpPr txBox="1"/>
          <p:nvPr/>
        </p:nvSpPr>
        <p:spPr>
          <a:xfrm>
            <a:off x="7920227" y="2387980"/>
            <a:ext cx="2447546" cy="652676"/>
          </a:xfrm>
          <a:prstGeom prst="rect">
            <a:avLst/>
          </a:prstGeom>
        </p:spPr>
        <p:txBody>
          <a:bodyPr lIns="0" tIns="0" rIns="0" bIns="0" rtlCol="0" anchor="t">
            <a:spAutoFit/>
          </a:bodyPr>
          <a:lstStyle/>
          <a:p>
            <a:pPr algn="just">
              <a:lnSpc>
                <a:spcPts val="5169"/>
              </a:lnSpc>
            </a:pPr>
            <a:r>
              <a:rPr lang="en-US" sz="4102">
                <a:solidFill>
                  <a:srgbClr val="FF3131"/>
                </a:solidFill>
                <a:latin typeface="Aileron Bold"/>
              </a:rPr>
              <a:t>DEFINISI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819483" y="2865573"/>
            <a:ext cx="6891725" cy="2409086"/>
          </a:xfrm>
          <a:prstGeom prst="rect">
            <a:avLst/>
          </a:prstGeom>
        </p:spPr>
        <p:txBody>
          <a:bodyPr lIns="0" tIns="0" rIns="0" bIns="0" rtlCol="0" anchor="t">
            <a:spAutoFit/>
          </a:bodyPr>
          <a:lstStyle/>
          <a:p>
            <a:pPr algn="just">
              <a:lnSpc>
                <a:spcPts val="2739"/>
              </a:lnSpc>
            </a:pPr>
            <a:r>
              <a:rPr lang="en-US" sz="2402">
                <a:solidFill>
                  <a:srgbClr val="000000"/>
                </a:solidFill>
                <a:latin typeface="Aileron Bold"/>
              </a:rPr>
              <a:t>KEJUTAN SEPTIK</a:t>
            </a:r>
            <a:r>
              <a:rPr lang="en-US" sz="2402">
                <a:solidFill>
                  <a:srgbClr val="000000"/>
                </a:solidFill>
                <a:latin typeface="Aileron"/>
              </a:rPr>
              <a:t> </a:t>
            </a:r>
          </a:p>
          <a:p>
            <a:pPr algn="just">
              <a:lnSpc>
                <a:spcPts val="2739"/>
              </a:lnSpc>
            </a:pPr>
            <a:r>
              <a:rPr lang="en-US" sz="2402">
                <a:solidFill>
                  <a:srgbClr val="000000"/>
                </a:solidFill>
                <a:latin typeface="Aileron"/>
              </a:rPr>
              <a:t>Hasil daripada bakteria yang membiak berlipat ganda dalam darah dan melepaskan toksin. Penyebab lazim ini adalah pneumonia, jangkitan saluran kencing, jangkitan kulit (selulitis), jangkitan intra-abdomen / dalam perut (seperti apendiks / lampiran pecah), dan meningitis.</a:t>
            </a:r>
          </a:p>
        </p:txBody>
      </p:sp>
      <p:sp>
        <p:nvSpPr>
          <p:cNvPr id="4" name="TextBox 4"/>
          <p:cNvSpPr txBox="1"/>
          <p:nvPr/>
        </p:nvSpPr>
        <p:spPr>
          <a:xfrm>
            <a:off x="1028700" y="1009650"/>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RENJATAN/KEJUTAN</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6" name="Group 6"/>
          <p:cNvGrpSpPr/>
          <p:nvPr/>
        </p:nvGrpSpPr>
        <p:grpSpPr>
          <a:xfrm>
            <a:off x="526886" y="3147389"/>
            <a:ext cx="947430" cy="1541323"/>
            <a:chOff x="0" y="0"/>
            <a:chExt cx="2062480" cy="3355340"/>
          </a:xfrm>
        </p:grpSpPr>
        <p:sp>
          <p:nvSpPr>
            <p:cNvPr id="7" name="Freeform 7"/>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gradFill rotWithShape="1">
              <a:gsLst>
                <a:gs pos="0">
                  <a:srgbClr val="CDFFD8">
                    <a:alpha val="100000"/>
                  </a:srgbClr>
                </a:gs>
                <a:gs pos="100000">
                  <a:srgbClr val="94B9FF">
                    <a:alpha val="100000"/>
                  </a:srgbClr>
                </a:gs>
              </a:gsLst>
              <a:lin ang="0"/>
            </a:gradFill>
            <a:ln w="12700" cap="sq">
              <a:solidFill>
                <a:srgbClr val="000000"/>
              </a:solidFill>
              <a:prstDash val="solid"/>
              <a:miter/>
            </a:ln>
          </p:spPr>
        </p:sp>
      </p:grpSp>
      <p:grpSp>
        <p:nvGrpSpPr>
          <p:cNvPr id="8" name="Group 8"/>
          <p:cNvGrpSpPr/>
          <p:nvPr/>
        </p:nvGrpSpPr>
        <p:grpSpPr>
          <a:xfrm>
            <a:off x="583085" y="5705141"/>
            <a:ext cx="891230" cy="1552429"/>
            <a:chOff x="0" y="0"/>
            <a:chExt cx="1958340" cy="3411220"/>
          </a:xfrm>
        </p:grpSpPr>
        <p:sp>
          <p:nvSpPr>
            <p:cNvPr id="9" name="Freeform 9"/>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gradFill rotWithShape="1">
              <a:gsLst>
                <a:gs pos="0">
                  <a:srgbClr val="5DE0E6">
                    <a:alpha val="100000"/>
                  </a:srgbClr>
                </a:gs>
                <a:gs pos="100000">
                  <a:srgbClr val="004AAD">
                    <a:alpha val="100000"/>
                  </a:srgbClr>
                </a:gs>
              </a:gsLst>
              <a:lin ang="0"/>
            </a:gradFill>
            <a:ln w="12700" cap="sq">
              <a:solidFill>
                <a:srgbClr val="000000"/>
              </a:solidFill>
              <a:prstDash val="solid"/>
              <a:miter/>
            </a:ln>
          </p:spPr>
        </p:sp>
      </p:grpSp>
      <p:grpSp>
        <p:nvGrpSpPr>
          <p:cNvPr id="10" name="Group 10"/>
          <p:cNvGrpSpPr/>
          <p:nvPr/>
        </p:nvGrpSpPr>
        <p:grpSpPr>
          <a:xfrm>
            <a:off x="588043" y="8024198"/>
            <a:ext cx="988842" cy="1718357"/>
            <a:chOff x="0" y="0"/>
            <a:chExt cx="1995170" cy="3467100"/>
          </a:xfrm>
        </p:grpSpPr>
        <p:sp>
          <p:nvSpPr>
            <p:cNvPr id="11" name="Freeform 11"/>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gradFill rotWithShape="1">
              <a:gsLst>
                <a:gs pos="0">
                  <a:srgbClr val="8C52FF">
                    <a:alpha val="100000"/>
                  </a:srgbClr>
                </a:gs>
                <a:gs pos="100000">
                  <a:srgbClr val="5CE1E6">
                    <a:alpha val="100000"/>
                  </a:srgbClr>
                </a:gs>
              </a:gsLst>
              <a:lin ang="0"/>
            </a:gradFill>
            <a:ln w="12700" cap="sq">
              <a:solidFill>
                <a:srgbClr val="000000"/>
              </a:solidFill>
              <a:prstDash val="solid"/>
              <a:miter/>
            </a:ln>
          </p:spPr>
        </p:sp>
      </p:grpSp>
      <p:grpSp>
        <p:nvGrpSpPr>
          <p:cNvPr id="12" name="Group 12"/>
          <p:cNvGrpSpPr/>
          <p:nvPr/>
        </p:nvGrpSpPr>
        <p:grpSpPr>
          <a:xfrm>
            <a:off x="9451872" y="3104420"/>
            <a:ext cx="1028700" cy="1627260"/>
            <a:chOff x="0" y="0"/>
            <a:chExt cx="2156460" cy="3411220"/>
          </a:xfrm>
        </p:grpSpPr>
        <p:sp>
          <p:nvSpPr>
            <p:cNvPr id="13" name="Freeform 13"/>
            <p:cNvSpPr/>
            <p:nvPr/>
          </p:nvSpPr>
          <p:spPr>
            <a:xfrm>
              <a:off x="0" y="0"/>
              <a:ext cx="2156460" cy="3412490"/>
            </a:xfrm>
            <a:custGeom>
              <a:avLst/>
              <a:gdLst/>
              <a:ahLst/>
              <a:cxnLst/>
              <a:rect l="l" t="t" r="r" b="b"/>
              <a:pathLst>
                <a:path w="2156460" h="3412490">
                  <a:moveTo>
                    <a:pt x="1846580" y="467360"/>
                  </a:moveTo>
                  <a:lnTo>
                    <a:pt x="1431290" y="467360"/>
                  </a:lnTo>
                  <a:cubicBezTo>
                    <a:pt x="1464310" y="353060"/>
                    <a:pt x="1493520" y="240030"/>
                    <a:pt x="1515110" y="129540"/>
                  </a:cubicBezTo>
                  <a:lnTo>
                    <a:pt x="1540510" y="0"/>
                  </a:lnTo>
                  <a:lnTo>
                    <a:pt x="793750" y="0"/>
                  </a:lnTo>
                  <a:lnTo>
                    <a:pt x="773430" y="81280"/>
                  </a:lnTo>
                  <a:cubicBezTo>
                    <a:pt x="728980" y="252730"/>
                    <a:pt x="679450" y="430530"/>
                    <a:pt x="623570" y="608330"/>
                  </a:cubicBezTo>
                  <a:cubicBezTo>
                    <a:pt x="568960" y="784860"/>
                    <a:pt x="509270" y="963930"/>
                    <a:pt x="444500" y="1137920"/>
                  </a:cubicBezTo>
                  <a:cubicBezTo>
                    <a:pt x="381000" y="1311910"/>
                    <a:pt x="311150" y="1482090"/>
                    <a:pt x="238760" y="1645920"/>
                  </a:cubicBezTo>
                  <a:cubicBezTo>
                    <a:pt x="166370" y="1808480"/>
                    <a:pt x="91440" y="1962150"/>
                    <a:pt x="12700" y="2103120"/>
                  </a:cubicBezTo>
                  <a:lnTo>
                    <a:pt x="0" y="2127250"/>
                  </a:lnTo>
                  <a:lnTo>
                    <a:pt x="0" y="2703830"/>
                  </a:lnTo>
                  <a:lnTo>
                    <a:pt x="1097280" y="2703830"/>
                  </a:lnTo>
                  <a:lnTo>
                    <a:pt x="1097280" y="3412490"/>
                  </a:lnTo>
                  <a:lnTo>
                    <a:pt x="1846580" y="3412490"/>
                  </a:lnTo>
                  <a:lnTo>
                    <a:pt x="1846580" y="2703830"/>
                  </a:lnTo>
                  <a:lnTo>
                    <a:pt x="2156460" y="2703830"/>
                  </a:lnTo>
                  <a:lnTo>
                    <a:pt x="2156460" y="2025650"/>
                  </a:lnTo>
                  <a:lnTo>
                    <a:pt x="1846580" y="2025650"/>
                  </a:lnTo>
                  <a:lnTo>
                    <a:pt x="1846580" y="467360"/>
                  </a:lnTo>
                  <a:close/>
                  <a:moveTo>
                    <a:pt x="1343660" y="746760"/>
                  </a:moveTo>
                  <a:cubicBezTo>
                    <a:pt x="1323340" y="817880"/>
                    <a:pt x="1299210" y="891540"/>
                    <a:pt x="1272540" y="967740"/>
                  </a:cubicBezTo>
                  <a:cubicBezTo>
                    <a:pt x="1245870" y="1042670"/>
                    <a:pt x="1219200" y="1116330"/>
                    <a:pt x="1191260" y="1187450"/>
                  </a:cubicBezTo>
                  <a:cubicBezTo>
                    <a:pt x="1163320" y="1257300"/>
                    <a:pt x="1135380" y="1322070"/>
                    <a:pt x="1107440" y="1379220"/>
                  </a:cubicBezTo>
                  <a:lnTo>
                    <a:pt x="1096010" y="1402080"/>
                  </a:lnTo>
                  <a:lnTo>
                    <a:pt x="1096010" y="2024380"/>
                  </a:lnTo>
                  <a:lnTo>
                    <a:pt x="762000" y="2024380"/>
                  </a:lnTo>
                  <a:cubicBezTo>
                    <a:pt x="765810" y="2018030"/>
                    <a:pt x="768350" y="2012950"/>
                    <a:pt x="772160" y="2006600"/>
                  </a:cubicBezTo>
                  <a:cubicBezTo>
                    <a:pt x="817880" y="1926590"/>
                    <a:pt x="867410" y="1833880"/>
                    <a:pt x="920750" y="1728470"/>
                  </a:cubicBezTo>
                  <a:cubicBezTo>
                    <a:pt x="974090" y="1624330"/>
                    <a:pt x="1029970" y="1506220"/>
                    <a:pt x="1087120" y="1379220"/>
                  </a:cubicBezTo>
                  <a:cubicBezTo>
                    <a:pt x="1144270" y="1252220"/>
                    <a:pt x="1200150" y="1118870"/>
                    <a:pt x="1254760" y="980440"/>
                  </a:cubicBezTo>
                  <a:cubicBezTo>
                    <a:pt x="1294130" y="880110"/>
                    <a:pt x="1329690" y="778510"/>
                    <a:pt x="1365250" y="675640"/>
                  </a:cubicBezTo>
                  <a:cubicBezTo>
                    <a:pt x="1358900" y="697230"/>
                    <a:pt x="1351280" y="721360"/>
                    <a:pt x="1343660" y="746760"/>
                  </a:cubicBezTo>
                  <a:close/>
                </a:path>
              </a:pathLst>
            </a:custGeom>
            <a:gradFill rotWithShape="1">
              <a:gsLst>
                <a:gs pos="0">
                  <a:srgbClr val="004AAD">
                    <a:alpha val="100000"/>
                  </a:srgbClr>
                </a:gs>
                <a:gs pos="100000">
                  <a:srgbClr val="CB6CE6">
                    <a:alpha val="100000"/>
                  </a:srgbClr>
                </a:gs>
              </a:gsLst>
              <a:lin ang="0"/>
            </a:gradFill>
            <a:ln w="12700" cap="sq">
              <a:solidFill>
                <a:srgbClr val="000000"/>
              </a:solidFill>
              <a:prstDash val="solid"/>
              <a:miter/>
            </a:ln>
          </p:spPr>
        </p:sp>
      </p:grpSp>
      <p:grpSp>
        <p:nvGrpSpPr>
          <p:cNvPr id="14" name="Group 14"/>
          <p:cNvGrpSpPr/>
          <p:nvPr/>
        </p:nvGrpSpPr>
        <p:grpSpPr>
          <a:xfrm>
            <a:off x="9451872" y="6357730"/>
            <a:ext cx="1058636" cy="1799680"/>
            <a:chOff x="0" y="0"/>
            <a:chExt cx="2006600" cy="3411220"/>
          </a:xfrm>
        </p:grpSpPr>
        <p:sp>
          <p:nvSpPr>
            <p:cNvPr id="15" name="Freeform 15"/>
            <p:cNvSpPr/>
            <p:nvPr/>
          </p:nvSpPr>
          <p:spPr>
            <a:xfrm>
              <a:off x="0" y="0"/>
              <a:ext cx="2005330" cy="3411220"/>
            </a:xfrm>
            <a:custGeom>
              <a:avLst/>
              <a:gdLst/>
              <a:ahLst/>
              <a:cxnLst/>
              <a:rect l="l" t="t" r="r" b="b"/>
              <a:pathLst>
                <a:path w="2005330" h="3411220">
                  <a:moveTo>
                    <a:pt x="1766570" y="1388110"/>
                  </a:moveTo>
                  <a:cubicBezTo>
                    <a:pt x="1689100" y="1291590"/>
                    <a:pt x="1596390" y="1219200"/>
                    <a:pt x="1490980" y="1170940"/>
                  </a:cubicBezTo>
                  <a:cubicBezTo>
                    <a:pt x="1386840" y="1123950"/>
                    <a:pt x="1275080" y="1099820"/>
                    <a:pt x="1156970" y="1099820"/>
                  </a:cubicBezTo>
                  <a:cubicBezTo>
                    <a:pt x="1035050" y="1099820"/>
                    <a:pt x="929640" y="1120140"/>
                    <a:pt x="845820" y="1159510"/>
                  </a:cubicBezTo>
                  <a:cubicBezTo>
                    <a:pt x="844550" y="1160780"/>
                    <a:pt x="843280" y="1160780"/>
                    <a:pt x="840740" y="1162050"/>
                  </a:cubicBezTo>
                  <a:lnTo>
                    <a:pt x="867410" y="728980"/>
                  </a:lnTo>
                  <a:lnTo>
                    <a:pt x="1875790" y="728980"/>
                  </a:lnTo>
                  <a:lnTo>
                    <a:pt x="1875790" y="0"/>
                  </a:lnTo>
                  <a:lnTo>
                    <a:pt x="193040" y="0"/>
                  </a:lnTo>
                  <a:lnTo>
                    <a:pt x="78740" y="1939290"/>
                  </a:lnTo>
                  <a:lnTo>
                    <a:pt x="774700" y="2038350"/>
                  </a:lnTo>
                  <a:lnTo>
                    <a:pt x="807720" y="1963420"/>
                  </a:lnTo>
                  <a:cubicBezTo>
                    <a:pt x="835660" y="1901190"/>
                    <a:pt x="869950" y="1847850"/>
                    <a:pt x="911860" y="1807210"/>
                  </a:cubicBezTo>
                  <a:cubicBezTo>
                    <a:pt x="943610" y="1776730"/>
                    <a:pt x="982980" y="1761490"/>
                    <a:pt x="1036320" y="1761490"/>
                  </a:cubicBezTo>
                  <a:cubicBezTo>
                    <a:pt x="1060450" y="1761490"/>
                    <a:pt x="1080770" y="1767840"/>
                    <a:pt x="1101090" y="1780540"/>
                  </a:cubicBezTo>
                  <a:cubicBezTo>
                    <a:pt x="1123950" y="1795780"/>
                    <a:pt x="1145540" y="1819910"/>
                    <a:pt x="1165860" y="1854200"/>
                  </a:cubicBezTo>
                  <a:cubicBezTo>
                    <a:pt x="1188720" y="1892300"/>
                    <a:pt x="1206500" y="1943100"/>
                    <a:pt x="1220470" y="2002790"/>
                  </a:cubicBezTo>
                  <a:cubicBezTo>
                    <a:pt x="1234440" y="2065020"/>
                    <a:pt x="1242060" y="2138680"/>
                    <a:pt x="1242060" y="2221230"/>
                  </a:cubicBezTo>
                  <a:cubicBezTo>
                    <a:pt x="1242060" y="2316480"/>
                    <a:pt x="1234440" y="2400300"/>
                    <a:pt x="1219200" y="2470150"/>
                  </a:cubicBezTo>
                  <a:cubicBezTo>
                    <a:pt x="1205230" y="2537460"/>
                    <a:pt x="1184910" y="2592070"/>
                    <a:pt x="1160780" y="2633980"/>
                  </a:cubicBezTo>
                  <a:cubicBezTo>
                    <a:pt x="1139190" y="2670810"/>
                    <a:pt x="1115060" y="2697480"/>
                    <a:pt x="1088390" y="2713990"/>
                  </a:cubicBezTo>
                  <a:cubicBezTo>
                    <a:pt x="1064260" y="2729230"/>
                    <a:pt x="1037590" y="2736850"/>
                    <a:pt x="1007110" y="2736850"/>
                  </a:cubicBezTo>
                  <a:cubicBezTo>
                    <a:pt x="972820" y="2736850"/>
                    <a:pt x="944880" y="2729230"/>
                    <a:pt x="919480" y="2713990"/>
                  </a:cubicBezTo>
                  <a:cubicBezTo>
                    <a:pt x="891540" y="2696210"/>
                    <a:pt x="867410" y="2670810"/>
                    <a:pt x="847090" y="2635250"/>
                  </a:cubicBezTo>
                  <a:cubicBezTo>
                    <a:pt x="824230" y="2595880"/>
                    <a:pt x="805180" y="2545080"/>
                    <a:pt x="792480" y="2486660"/>
                  </a:cubicBezTo>
                  <a:cubicBezTo>
                    <a:pt x="778510" y="2423160"/>
                    <a:pt x="772160" y="2352040"/>
                    <a:pt x="772160" y="2273300"/>
                  </a:cubicBezTo>
                  <a:lnTo>
                    <a:pt x="772160" y="2165350"/>
                  </a:lnTo>
                  <a:lnTo>
                    <a:pt x="0" y="2165350"/>
                  </a:lnTo>
                  <a:lnTo>
                    <a:pt x="0" y="2273300"/>
                  </a:lnTo>
                  <a:cubicBezTo>
                    <a:pt x="0" y="2443480"/>
                    <a:pt x="22860" y="2599690"/>
                    <a:pt x="69850" y="2738120"/>
                  </a:cubicBezTo>
                  <a:cubicBezTo>
                    <a:pt x="116840" y="2879090"/>
                    <a:pt x="185420" y="2999740"/>
                    <a:pt x="271780" y="3098800"/>
                  </a:cubicBezTo>
                  <a:cubicBezTo>
                    <a:pt x="359410" y="3199130"/>
                    <a:pt x="468630" y="3277870"/>
                    <a:pt x="593090" y="3331210"/>
                  </a:cubicBezTo>
                  <a:cubicBezTo>
                    <a:pt x="716280" y="3384550"/>
                    <a:pt x="855980" y="3411220"/>
                    <a:pt x="1005840" y="3411220"/>
                  </a:cubicBezTo>
                  <a:cubicBezTo>
                    <a:pt x="1156970" y="3411220"/>
                    <a:pt x="1296670" y="3384550"/>
                    <a:pt x="1419860" y="3331210"/>
                  </a:cubicBezTo>
                  <a:cubicBezTo>
                    <a:pt x="1545590" y="3276600"/>
                    <a:pt x="1653540" y="3196590"/>
                    <a:pt x="1741170" y="3091180"/>
                  </a:cubicBezTo>
                  <a:cubicBezTo>
                    <a:pt x="1827530" y="2988310"/>
                    <a:pt x="1893570" y="2861310"/>
                    <a:pt x="1939290" y="2713990"/>
                  </a:cubicBezTo>
                  <a:cubicBezTo>
                    <a:pt x="1983740" y="2570480"/>
                    <a:pt x="2005330" y="2405380"/>
                    <a:pt x="2005330" y="2222500"/>
                  </a:cubicBezTo>
                  <a:cubicBezTo>
                    <a:pt x="2005330" y="2039620"/>
                    <a:pt x="1985010" y="1878330"/>
                    <a:pt x="1943100" y="1741170"/>
                  </a:cubicBezTo>
                  <a:cubicBezTo>
                    <a:pt x="1902460" y="1600200"/>
                    <a:pt x="1842770" y="1482090"/>
                    <a:pt x="1766570" y="1388110"/>
                  </a:cubicBezTo>
                  <a:close/>
                </a:path>
              </a:pathLst>
            </a:custGeom>
            <a:gradFill rotWithShape="1">
              <a:gsLst>
                <a:gs pos="0">
                  <a:srgbClr val="5170FF">
                    <a:alpha val="100000"/>
                  </a:srgbClr>
                </a:gs>
                <a:gs pos="100000">
                  <a:srgbClr val="FF66C4">
                    <a:alpha val="100000"/>
                  </a:srgbClr>
                </a:gs>
              </a:gsLst>
              <a:lin ang="0"/>
            </a:gradFill>
            <a:ln w="12700" cap="sq">
              <a:solidFill>
                <a:srgbClr val="000000"/>
              </a:solidFill>
              <a:prstDash val="solid"/>
              <a:miter/>
            </a:ln>
          </p:spPr>
        </p:sp>
      </p:grpSp>
      <p:sp>
        <p:nvSpPr>
          <p:cNvPr id="16" name="TextBox 16"/>
          <p:cNvSpPr txBox="1"/>
          <p:nvPr/>
        </p:nvSpPr>
        <p:spPr>
          <a:xfrm>
            <a:off x="1061758" y="1685637"/>
            <a:ext cx="16020928"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JENIS RENJATAN/KEJUTAN</a:t>
            </a:r>
          </a:p>
        </p:txBody>
      </p:sp>
      <p:sp>
        <p:nvSpPr>
          <p:cNvPr id="17" name="TextBox 17"/>
          <p:cNvSpPr txBox="1"/>
          <p:nvPr/>
        </p:nvSpPr>
        <p:spPr>
          <a:xfrm>
            <a:off x="1819483" y="5714666"/>
            <a:ext cx="6891725" cy="2066163"/>
          </a:xfrm>
          <a:prstGeom prst="rect">
            <a:avLst/>
          </a:prstGeom>
        </p:spPr>
        <p:txBody>
          <a:bodyPr lIns="0" tIns="0" rIns="0" bIns="0" rtlCol="0" anchor="t">
            <a:spAutoFit/>
          </a:bodyPr>
          <a:lstStyle/>
          <a:p>
            <a:pPr algn="just">
              <a:lnSpc>
                <a:spcPts val="2736"/>
              </a:lnSpc>
            </a:pPr>
            <a:r>
              <a:rPr lang="en-US" sz="2400">
                <a:solidFill>
                  <a:srgbClr val="000000"/>
                </a:solidFill>
                <a:latin typeface="Aileron Bold"/>
              </a:rPr>
              <a:t>KEJUTAN KARDIOGENIK</a:t>
            </a:r>
          </a:p>
          <a:p>
            <a:pPr algn="just">
              <a:lnSpc>
                <a:spcPts val="2736"/>
              </a:lnSpc>
            </a:pPr>
            <a:r>
              <a:rPr lang="en-US" sz="2400">
                <a:solidFill>
                  <a:srgbClr val="000000"/>
                </a:solidFill>
                <a:latin typeface="Aileron"/>
              </a:rPr>
              <a:t>berlaku apabila jantung rosak dan tidak dapat membekalkan darah yang mencukupi kepada badan. Ini boleh menjadi hasil akhir daripada serangan jantung atau kegagalan jantung kongestif </a:t>
            </a:r>
            <a:r>
              <a:rPr lang="en-US" sz="2400">
                <a:solidFill>
                  <a:srgbClr val="000000"/>
                </a:solidFill>
                <a:latin typeface="Aileron Italics"/>
              </a:rPr>
              <a:t>(congestive heart failure).</a:t>
            </a:r>
          </a:p>
        </p:txBody>
      </p:sp>
      <p:sp>
        <p:nvSpPr>
          <p:cNvPr id="18" name="TextBox 18"/>
          <p:cNvSpPr txBox="1"/>
          <p:nvPr/>
        </p:nvSpPr>
        <p:spPr>
          <a:xfrm>
            <a:off x="10823472" y="6247685"/>
            <a:ext cx="6612106" cy="2751963"/>
          </a:xfrm>
          <a:prstGeom prst="rect">
            <a:avLst/>
          </a:prstGeom>
        </p:spPr>
        <p:txBody>
          <a:bodyPr lIns="0" tIns="0" rIns="0" bIns="0" rtlCol="0" anchor="t">
            <a:spAutoFit/>
          </a:bodyPr>
          <a:lstStyle/>
          <a:p>
            <a:pPr>
              <a:lnSpc>
                <a:spcPts val="2736"/>
              </a:lnSpc>
            </a:pPr>
            <a:r>
              <a:rPr lang="en-US" sz="2400">
                <a:solidFill>
                  <a:srgbClr val="000000"/>
                </a:solidFill>
                <a:latin typeface="Aileron Bold"/>
              </a:rPr>
              <a:t>KEJUTAN ANAFILAKTIK </a:t>
            </a:r>
          </a:p>
          <a:p>
            <a:pPr>
              <a:lnSpc>
                <a:spcPts val="2736"/>
              </a:lnSpc>
            </a:pPr>
            <a:r>
              <a:rPr lang="en-US" sz="2400">
                <a:solidFill>
                  <a:srgbClr val="000000"/>
                </a:solidFill>
                <a:latin typeface="Aileron Bold Italics"/>
              </a:rPr>
              <a:t>(ALLERGIC REACTION) </a:t>
            </a:r>
          </a:p>
          <a:p>
            <a:pPr algn="just">
              <a:lnSpc>
                <a:spcPts val="2736"/>
              </a:lnSpc>
            </a:pPr>
            <a:r>
              <a:rPr lang="en-US" sz="2400">
                <a:solidFill>
                  <a:srgbClr val="000000"/>
                </a:solidFill>
                <a:latin typeface="Aileron"/>
              </a:rPr>
              <a:t>Adalah sejenis hipersensitiviti atau tindak balas alahan yang teruk. Punca termasuk alergi terhadap sengatan serangga, ubat-ubatan, atau makanan (kacang, buah beri, makanan laut) dan lain-lain.</a:t>
            </a:r>
          </a:p>
          <a:p>
            <a:pPr algn="just">
              <a:lnSpc>
                <a:spcPts val="2736"/>
              </a:lnSpc>
            </a:pPr>
            <a:endParaRPr lang="en-US" sz="2400">
              <a:solidFill>
                <a:srgbClr val="000000"/>
              </a:solidFill>
              <a:latin typeface="Aileron"/>
            </a:endParaRPr>
          </a:p>
        </p:txBody>
      </p:sp>
      <p:sp>
        <p:nvSpPr>
          <p:cNvPr id="19" name="TextBox 19"/>
          <p:cNvSpPr txBox="1"/>
          <p:nvPr/>
        </p:nvSpPr>
        <p:spPr>
          <a:xfrm>
            <a:off x="1819483" y="8314229"/>
            <a:ext cx="6819947" cy="1380363"/>
          </a:xfrm>
          <a:prstGeom prst="rect">
            <a:avLst/>
          </a:prstGeom>
        </p:spPr>
        <p:txBody>
          <a:bodyPr lIns="0" tIns="0" rIns="0" bIns="0" rtlCol="0" anchor="t">
            <a:spAutoFit/>
          </a:bodyPr>
          <a:lstStyle/>
          <a:p>
            <a:pPr algn="just">
              <a:lnSpc>
                <a:spcPts val="2736"/>
              </a:lnSpc>
            </a:pPr>
            <a:r>
              <a:rPr lang="en-US" sz="2400">
                <a:solidFill>
                  <a:srgbClr val="000000"/>
                </a:solidFill>
                <a:latin typeface="Aileron Bold"/>
              </a:rPr>
              <a:t>KEJUTAN NEUROGENIK</a:t>
            </a:r>
          </a:p>
          <a:p>
            <a:pPr algn="just">
              <a:lnSpc>
                <a:spcPts val="2736"/>
              </a:lnSpc>
            </a:pPr>
            <a:r>
              <a:rPr lang="en-US" sz="2400">
                <a:solidFill>
                  <a:srgbClr val="000000"/>
                </a:solidFill>
                <a:latin typeface="Aileron"/>
              </a:rPr>
              <a:t>disebabkan oleh kecederaan saraf tunjang, biasanya akibat kemalangan traumatik atau kecederaan.</a:t>
            </a:r>
          </a:p>
        </p:txBody>
      </p:sp>
      <p:sp>
        <p:nvSpPr>
          <p:cNvPr id="20" name="TextBox 20"/>
          <p:cNvSpPr txBox="1"/>
          <p:nvPr/>
        </p:nvSpPr>
        <p:spPr>
          <a:xfrm>
            <a:off x="10766322" y="2865573"/>
            <a:ext cx="6667647" cy="2751963"/>
          </a:xfrm>
          <a:prstGeom prst="rect">
            <a:avLst/>
          </a:prstGeom>
        </p:spPr>
        <p:txBody>
          <a:bodyPr lIns="0" tIns="0" rIns="0" bIns="0" rtlCol="0" anchor="t">
            <a:spAutoFit/>
          </a:bodyPr>
          <a:lstStyle/>
          <a:p>
            <a:pPr algn="just">
              <a:lnSpc>
                <a:spcPts val="2736"/>
              </a:lnSpc>
            </a:pPr>
            <a:r>
              <a:rPr lang="en-US" sz="2400">
                <a:solidFill>
                  <a:srgbClr val="000000"/>
                </a:solidFill>
                <a:latin typeface="Aileron Bold"/>
              </a:rPr>
              <a:t>KEJUTAN HIPOVOLEMIK</a:t>
            </a:r>
          </a:p>
          <a:p>
            <a:pPr algn="just">
              <a:lnSpc>
                <a:spcPts val="2736"/>
              </a:lnSpc>
            </a:pPr>
            <a:r>
              <a:rPr lang="en-US" sz="2400">
                <a:solidFill>
                  <a:srgbClr val="000000"/>
                </a:solidFill>
                <a:latin typeface="Aileron"/>
              </a:rPr>
              <a:t>Disebabkan oleh kehilangan darah dan cecair yang teruk, seperti kecederaan tubuh traumatik, yang menjadikan jantung tidak mampu mengepam darah yang mencukupi kepada badan, atau anemia yang teruk di mana darah tidak cukup untuk membawa oksigen melalui badan.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905826" y="3612245"/>
            <a:ext cx="8405823" cy="4629476"/>
          </a:xfrm>
          <a:prstGeom prst="rect">
            <a:avLst/>
          </a:prstGeom>
        </p:spPr>
        <p:txBody>
          <a:bodyPr lIns="0" tIns="0" rIns="0" bIns="0" rtlCol="0" anchor="t">
            <a:spAutoFit/>
          </a:bodyPr>
          <a:lstStyle/>
          <a:p>
            <a:pPr marL="656086" lvl="1" indent="-328043" algn="just">
              <a:lnSpc>
                <a:spcPts val="4619"/>
              </a:lnSpc>
              <a:buFont typeface="Arial"/>
              <a:buChar char="•"/>
            </a:pPr>
            <a:r>
              <a:rPr lang="en-US" sz="3038" dirty="0" err="1">
                <a:solidFill>
                  <a:srgbClr val="000000"/>
                </a:solidFill>
                <a:latin typeface="Aileron"/>
              </a:rPr>
              <a:t>Denyut</a:t>
            </a:r>
            <a:r>
              <a:rPr lang="en-US" sz="3038" dirty="0">
                <a:solidFill>
                  <a:srgbClr val="000000"/>
                </a:solidFill>
                <a:latin typeface="Aileron"/>
              </a:rPr>
              <a:t> / </a:t>
            </a:r>
            <a:r>
              <a:rPr lang="en-US" sz="3038" dirty="0" err="1">
                <a:solidFill>
                  <a:srgbClr val="000000"/>
                </a:solidFill>
                <a:latin typeface="Aileron"/>
              </a:rPr>
              <a:t>nadi</a:t>
            </a:r>
            <a:r>
              <a:rPr lang="en-US" sz="3038" dirty="0">
                <a:solidFill>
                  <a:srgbClr val="000000"/>
                </a:solidFill>
                <a:latin typeface="Aileron"/>
              </a:rPr>
              <a:t> yang </a:t>
            </a:r>
            <a:r>
              <a:rPr lang="en-US" sz="3038" dirty="0" err="1">
                <a:solidFill>
                  <a:srgbClr val="000000"/>
                </a:solidFill>
                <a:latin typeface="Aileron"/>
              </a:rPr>
              <a:t>cepat</a:t>
            </a:r>
            <a:r>
              <a:rPr lang="en-US" sz="3038" dirty="0">
                <a:solidFill>
                  <a:srgbClr val="000000"/>
                </a:solidFill>
                <a:latin typeface="Aileron"/>
              </a:rPr>
              <a:t>, </a:t>
            </a:r>
            <a:r>
              <a:rPr lang="en-US" sz="3038" dirty="0" err="1">
                <a:solidFill>
                  <a:srgbClr val="000000"/>
                </a:solidFill>
                <a:latin typeface="Aileron"/>
              </a:rPr>
              <a:t>lemah</a:t>
            </a:r>
            <a:r>
              <a:rPr lang="en-US" sz="3038" dirty="0">
                <a:solidFill>
                  <a:srgbClr val="000000"/>
                </a:solidFill>
                <a:latin typeface="Aileron"/>
              </a:rPr>
              <a:t>, </a:t>
            </a:r>
            <a:r>
              <a:rPr lang="en-US" sz="3038" dirty="0" err="1">
                <a:solidFill>
                  <a:srgbClr val="000000"/>
                </a:solidFill>
                <a:latin typeface="Aileron"/>
              </a:rPr>
              <a:t>atau</a:t>
            </a:r>
            <a:r>
              <a:rPr lang="en-US" sz="3038" dirty="0">
                <a:solidFill>
                  <a:srgbClr val="000000"/>
                </a:solidFill>
                <a:latin typeface="Aileron"/>
              </a:rPr>
              <a:t> </a:t>
            </a:r>
            <a:r>
              <a:rPr lang="en-US" sz="3038" dirty="0" err="1">
                <a:solidFill>
                  <a:srgbClr val="000000"/>
                </a:solidFill>
                <a:latin typeface="Aileron"/>
              </a:rPr>
              <a:t>tiada</a:t>
            </a:r>
            <a:endParaRPr lang="en-US" sz="3038" dirty="0">
              <a:solidFill>
                <a:srgbClr val="000000"/>
              </a:solidFill>
              <a:latin typeface="Aileron"/>
            </a:endParaRPr>
          </a:p>
          <a:p>
            <a:pPr marL="656086" lvl="1" indent="-328043" algn="just">
              <a:lnSpc>
                <a:spcPts val="4619"/>
              </a:lnSpc>
              <a:buFont typeface="Arial"/>
              <a:buChar char="•"/>
            </a:pPr>
            <a:r>
              <a:rPr lang="en-US" sz="3038" dirty="0" err="1">
                <a:solidFill>
                  <a:srgbClr val="000000"/>
                </a:solidFill>
                <a:latin typeface="Aileron"/>
              </a:rPr>
              <a:t>Degupan</a:t>
            </a:r>
            <a:r>
              <a:rPr lang="en-US" sz="3038" dirty="0">
                <a:solidFill>
                  <a:srgbClr val="000000"/>
                </a:solidFill>
                <a:latin typeface="Aileron"/>
              </a:rPr>
              <a:t> </a:t>
            </a:r>
            <a:r>
              <a:rPr lang="en-US" sz="3038" dirty="0" err="1">
                <a:solidFill>
                  <a:srgbClr val="000000"/>
                </a:solidFill>
                <a:latin typeface="Aileron"/>
              </a:rPr>
              <a:t>jantung</a:t>
            </a:r>
            <a:r>
              <a:rPr lang="en-US" sz="3038" dirty="0">
                <a:solidFill>
                  <a:srgbClr val="000000"/>
                </a:solidFill>
                <a:latin typeface="Aileron"/>
              </a:rPr>
              <a:t> </a:t>
            </a:r>
            <a:r>
              <a:rPr lang="en-US" sz="3038" dirty="0" err="1">
                <a:solidFill>
                  <a:srgbClr val="000000"/>
                </a:solidFill>
                <a:latin typeface="Aileron"/>
              </a:rPr>
              <a:t>tidak</a:t>
            </a:r>
            <a:r>
              <a:rPr lang="en-US" sz="3038" dirty="0">
                <a:solidFill>
                  <a:srgbClr val="000000"/>
                </a:solidFill>
                <a:latin typeface="Aileron"/>
              </a:rPr>
              <a:t> </a:t>
            </a:r>
            <a:r>
              <a:rPr lang="en-US" sz="3038" dirty="0" err="1">
                <a:solidFill>
                  <a:srgbClr val="000000"/>
                </a:solidFill>
                <a:latin typeface="Aileron"/>
              </a:rPr>
              <a:t>teratur</a:t>
            </a:r>
            <a:endParaRPr lang="en-US" sz="3038" dirty="0">
              <a:solidFill>
                <a:srgbClr val="000000"/>
              </a:solidFill>
              <a:latin typeface="Aileron"/>
            </a:endParaRPr>
          </a:p>
          <a:p>
            <a:pPr marL="656086" lvl="1" indent="-328043" algn="just">
              <a:lnSpc>
                <a:spcPts val="4619"/>
              </a:lnSpc>
              <a:buFont typeface="Arial"/>
              <a:buChar char="•"/>
            </a:pPr>
            <a:r>
              <a:rPr lang="en-US" sz="3038" dirty="0" err="1">
                <a:solidFill>
                  <a:srgbClr val="000000"/>
                </a:solidFill>
                <a:latin typeface="Aileron"/>
              </a:rPr>
              <a:t>Pernafasan</a:t>
            </a:r>
            <a:r>
              <a:rPr lang="en-US" sz="3038" dirty="0">
                <a:solidFill>
                  <a:srgbClr val="000000"/>
                </a:solidFill>
                <a:latin typeface="Aileron"/>
              </a:rPr>
              <a:t> </a:t>
            </a:r>
            <a:r>
              <a:rPr lang="en-US" sz="3038" dirty="0" err="1">
                <a:solidFill>
                  <a:srgbClr val="000000"/>
                </a:solidFill>
                <a:latin typeface="Aileron"/>
              </a:rPr>
              <a:t>cepat</a:t>
            </a:r>
            <a:r>
              <a:rPr lang="en-US" sz="3038" dirty="0">
                <a:solidFill>
                  <a:srgbClr val="000000"/>
                </a:solidFill>
                <a:latin typeface="Aileron"/>
              </a:rPr>
              <a:t>, </a:t>
            </a:r>
            <a:r>
              <a:rPr lang="en-US" sz="3038" dirty="0" err="1">
                <a:solidFill>
                  <a:srgbClr val="000000"/>
                </a:solidFill>
                <a:latin typeface="Aileron"/>
              </a:rPr>
              <a:t>cetek</a:t>
            </a:r>
            <a:endParaRPr lang="en-US" sz="3038" dirty="0">
              <a:solidFill>
                <a:srgbClr val="000000"/>
              </a:solidFill>
              <a:latin typeface="Aileron"/>
            </a:endParaRPr>
          </a:p>
          <a:p>
            <a:pPr marL="656086" lvl="1" indent="-328043" algn="just">
              <a:lnSpc>
                <a:spcPts val="4619"/>
              </a:lnSpc>
              <a:buFont typeface="Arial"/>
              <a:buChar char="•"/>
            </a:pPr>
            <a:r>
              <a:rPr lang="en-US" sz="3038" dirty="0" err="1">
                <a:solidFill>
                  <a:srgbClr val="000000"/>
                </a:solidFill>
                <a:latin typeface="Aileron"/>
              </a:rPr>
              <a:t>Ringan</a:t>
            </a:r>
            <a:r>
              <a:rPr lang="en-US" sz="3038" dirty="0">
                <a:solidFill>
                  <a:srgbClr val="000000"/>
                </a:solidFill>
                <a:latin typeface="Aileron"/>
              </a:rPr>
              <a:t> </a:t>
            </a:r>
            <a:r>
              <a:rPr lang="en-US" sz="3038" dirty="0" err="1">
                <a:solidFill>
                  <a:srgbClr val="000000"/>
                </a:solidFill>
                <a:latin typeface="Aileron"/>
              </a:rPr>
              <a:t>kepala</a:t>
            </a:r>
            <a:r>
              <a:rPr lang="en-US" sz="3038" dirty="0">
                <a:solidFill>
                  <a:srgbClr val="000000"/>
                </a:solidFill>
                <a:latin typeface="Aileron"/>
              </a:rPr>
              <a:t> / </a:t>
            </a:r>
            <a:r>
              <a:rPr lang="en-US" sz="3038" dirty="0" err="1">
                <a:solidFill>
                  <a:srgbClr val="000000"/>
                </a:solidFill>
                <a:latin typeface="Aileron"/>
              </a:rPr>
              <a:t>pening-pening</a:t>
            </a:r>
            <a:r>
              <a:rPr lang="en-US" sz="3038" dirty="0">
                <a:solidFill>
                  <a:srgbClr val="000000"/>
                </a:solidFill>
                <a:latin typeface="Aileron"/>
              </a:rPr>
              <a:t> </a:t>
            </a:r>
            <a:r>
              <a:rPr lang="en-US" sz="3038" dirty="0" err="1">
                <a:solidFill>
                  <a:srgbClr val="000000"/>
                </a:solidFill>
                <a:latin typeface="Aileron"/>
              </a:rPr>
              <a:t>lalat</a:t>
            </a:r>
            <a:endParaRPr lang="en-US" sz="3038" dirty="0">
              <a:solidFill>
                <a:srgbClr val="000000"/>
              </a:solidFill>
              <a:latin typeface="Aileron"/>
            </a:endParaRPr>
          </a:p>
          <a:p>
            <a:pPr marL="656086" lvl="1" indent="-328043" algn="just">
              <a:lnSpc>
                <a:spcPts val="4619"/>
              </a:lnSpc>
              <a:buFont typeface="Arial"/>
              <a:buChar char="•"/>
            </a:pPr>
            <a:r>
              <a:rPr lang="en-US" sz="3038" dirty="0" err="1">
                <a:solidFill>
                  <a:srgbClr val="000000"/>
                </a:solidFill>
                <a:latin typeface="Aileron"/>
              </a:rPr>
              <a:t>Kulit</a:t>
            </a:r>
            <a:r>
              <a:rPr lang="en-US" sz="3038" dirty="0">
                <a:solidFill>
                  <a:srgbClr val="000000"/>
                </a:solidFill>
                <a:latin typeface="Aileron"/>
              </a:rPr>
              <a:t> </a:t>
            </a:r>
            <a:r>
              <a:rPr lang="en-US" sz="3038" dirty="0" err="1">
                <a:solidFill>
                  <a:srgbClr val="000000"/>
                </a:solidFill>
                <a:latin typeface="Aileron"/>
              </a:rPr>
              <a:t>sejuk</a:t>
            </a:r>
            <a:r>
              <a:rPr lang="en-US" sz="3038" dirty="0">
                <a:solidFill>
                  <a:srgbClr val="000000"/>
                </a:solidFill>
                <a:latin typeface="Aileron"/>
              </a:rPr>
              <a:t>, </a:t>
            </a:r>
            <a:r>
              <a:rPr lang="en-US" sz="3038" dirty="0" err="1">
                <a:solidFill>
                  <a:srgbClr val="000000"/>
                </a:solidFill>
                <a:latin typeface="Aileron"/>
              </a:rPr>
              <a:t>berlengas</a:t>
            </a:r>
            <a:endParaRPr lang="en-US" sz="3038" dirty="0">
              <a:solidFill>
                <a:srgbClr val="000000"/>
              </a:solidFill>
              <a:latin typeface="Aileron"/>
            </a:endParaRPr>
          </a:p>
          <a:p>
            <a:pPr marL="656086" lvl="1" indent="-328043" algn="just">
              <a:lnSpc>
                <a:spcPts val="4619"/>
              </a:lnSpc>
              <a:buFont typeface="Arial"/>
              <a:buChar char="•"/>
            </a:pPr>
            <a:r>
              <a:rPr lang="en-US" sz="3038" dirty="0">
                <a:solidFill>
                  <a:srgbClr val="000000"/>
                </a:solidFill>
                <a:latin typeface="Aileron"/>
              </a:rPr>
              <a:t>Pupil / </a:t>
            </a:r>
            <a:r>
              <a:rPr lang="en-US" sz="3038" dirty="0" err="1">
                <a:solidFill>
                  <a:srgbClr val="000000"/>
                </a:solidFill>
                <a:latin typeface="Aileron"/>
              </a:rPr>
              <a:t>anak</a:t>
            </a:r>
            <a:r>
              <a:rPr lang="en-US" sz="3038" dirty="0">
                <a:solidFill>
                  <a:srgbClr val="000000"/>
                </a:solidFill>
                <a:latin typeface="Aileron"/>
              </a:rPr>
              <a:t> </a:t>
            </a:r>
            <a:r>
              <a:rPr lang="en-US" sz="3038" dirty="0" err="1">
                <a:solidFill>
                  <a:srgbClr val="000000"/>
                </a:solidFill>
                <a:latin typeface="Aileron"/>
              </a:rPr>
              <a:t>mata</a:t>
            </a:r>
            <a:r>
              <a:rPr lang="en-US" sz="3038" dirty="0">
                <a:solidFill>
                  <a:srgbClr val="000000"/>
                </a:solidFill>
                <a:latin typeface="Aileron"/>
              </a:rPr>
              <a:t> </a:t>
            </a:r>
            <a:r>
              <a:rPr lang="en-US" sz="3038" dirty="0" err="1">
                <a:solidFill>
                  <a:srgbClr val="000000"/>
                </a:solidFill>
                <a:latin typeface="Aileron"/>
              </a:rPr>
              <a:t>menjadi</a:t>
            </a:r>
            <a:r>
              <a:rPr lang="en-US" sz="3038" dirty="0">
                <a:solidFill>
                  <a:srgbClr val="000000"/>
                </a:solidFill>
                <a:latin typeface="Aileron"/>
              </a:rPr>
              <a:t> </a:t>
            </a:r>
            <a:r>
              <a:rPr lang="en-US" sz="3038" dirty="0" err="1">
                <a:solidFill>
                  <a:srgbClr val="000000"/>
                </a:solidFill>
                <a:latin typeface="Aileron"/>
              </a:rPr>
              <a:t>besar</a:t>
            </a:r>
            <a:endParaRPr lang="en-US" sz="3038" dirty="0">
              <a:solidFill>
                <a:srgbClr val="000000"/>
              </a:solidFill>
              <a:latin typeface="Aileron"/>
            </a:endParaRPr>
          </a:p>
          <a:p>
            <a:pPr marL="656086" lvl="1" indent="-328043" algn="just">
              <a:lnSpc>
                <a:spcPts val="4619"/>
              </a:lnSpc>
              <a:buFont typeface="Arial"/>
              <a:buChar char="•"/>
            </a:pPr>
            <a:r>
              <a:rPr lang="en-US" sz="3038" dirty="0">
                <a:solidFill>
                  <a:srgbClr val="000000"/>
                </a:solidFill>
                <a:latin typeface="Aileron"/>
              </a:rPr>
              <a:t>Mata </a:t>
            </a:r>
            <a:r>
              <a:rPr lang="en-US" sz="3038" dirty="0" err="1">
                <a:solidFill>
                  <a:srgbClr val="000000"/>
                </a:solidFill>
                <a:latin typeface="Aileron"/>
              </a:rPr>
              <a:t>suram</a:t>
            </a:r>
            <a:endParaRPr lang="en-US" sz="3038" dirty="0">
              <a:solidFill>
                <a:srgbClr val="000000"/>
              </a:solidFill>
              <a:latin typeface="Aileron"/>
            </a:endParaRPr>
          </a:p>
          <a:p>
            <a:pPr marL="656086" lvl="1" indent="-328043" algn="just">
              <a:lnSpc>
                <a:spcPts val="4619"/>
              </a:lnSpc>
              <a:buFont typeface="Arial"/>
              <a:buChar char="•"/>
            </a:pPr>
            <a:r>
              <a:rPr lang="en-US" sz="3038" dirty="0" err="1">
                <a:solidFill>
                  <a:srgbClr val="000000"/>
                </a:solidFill>
                <a:latin typeface="Aileron"/>
              </a:rPr>
              <a:t>Sakit</a:t>
            </a:r>
            <a:r>
              <a:rPr lang="en-US" sz="3038" dirty="0">
                <a:solidFill>
                  <a:srgbClr val="000000"/>
                </a:solidFill>
                <a:latin typeface="Aileron"/>
              </a:rPr>
              <a:t> dada</a:t>
            </a: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RENJATAN/KEJUTAN</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TextBox 6"/>
          <p:cNvSpPr txBox="1"/>
          <p:nvPr/>
        </p:nvSpPr>
        <p:spPr>
          <a:xfrm>
            <a:off x="1028700" y="2395644"/>
            <a:ext cx="16020928"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SIMPTOM-SIMPTOM</a:t>
            </a:r>
          </a:p>
        </p:txBody>
      </p:sp>
      <p:sp>
        <p:nvSpPr>
          <p:cNvPr id="7" name="TextBox 7"/>
          <p:cNvSpPr txBox="1"/>
          <p:nvPr/>
        </p:nvSpPr>
        <p:spPr>
          <a:xfrm>
            <a:off x="11180908" y="3631295"/>
            <a:ext cx="5147259" cy="3905399"/>
          </a:xfrm>
          <a:prstGeom prst="rect">
            <a:avLst/>
          </a:prstGeom>
        </p:spPr>
        <p:txBody>
          <a:bodyPr lIns="0" tIns="0" rIns="0" bIns="0" rtlCol="0" anchor="t">
            <a:spAutoFit/>
          </a:bodyPr>
          <a:lstStyle/>
          <a:p>
            <a:pPr marL="646855" lvl="1" indent="-323427" algn="just">
              <a:lnSpc>
                <a:spcPts val="4494"/>
              </a:lnSpc>
              <a:buFont typeface="Arial"/>
              <a:buChar char="•"/>
            </a:pPr>
            <a:r>
              <a:rPr lang="en-US" sz="2996">
                <a:solidFill>
                  <a:srgbClr val="000000"/>
                </a:solidFill>
                <a:latin typeface="Aileron"/>
              </a:rPr>
              <a:t>Loya</a:t>
            </a:r>
          </a:p>
          <a:p>
            <a:pPr marL="646855" lvl="1" indent="-323427" algn="just">
              <a:lnSpc>
                <a:spcPts val="4494"/>
              </a:lnSpc>
              <a:buFont typeface="Arial"/>
              <a:buChar char="•"/>
            </a:pPr>
            <a:r>
              <a:rPr lang="en-US" sz="2996">
                <a:solidFill>
                  <a:srgbClr val="000000"/>
                </a:solidFill>
                <a:latin typeface="Aileron"/>
              </a:rPr>
              <a:t>Kekeliruan</a:t>
            </a:r>
          </a:p>
          <a:p>
            <a:pPr marL="646855" lvl="1" indent="-323427" algn="just">
              <a:lnSpc>
                <a:spcPts val="4494"/>
              </a:lnSpc>
              <a:buFont typeface="Arial"/>
              <a:buChar char="•"/>
            </a:pPr>
            <a:r>
              <a:rPr lang="en-US" sz="2996">
                <a:solidFill>
                  <a:srgbClr val="000000"/>
                </a:solidFill>
                <a:latin typeface="Aileron"/>
              </a:rPr>
              <a:t>Kegelisahan</a:t>
            </a:r>
          </a:p>
          <a:p>
            <a:pPr marL="646855" lvl="1" indent="-323427" algn="just">
              <a:lnSpc>
                <a:spcPts val="4494"/>
              </a:lnSpc>
              <a:buFont typeface="Arial"/>
              <a:buChar char="•"/>
            </a:pPr>
            <a:r>
              <a:rPr lang="en-US" sz="2996">
                <a:solidFill>
                  <a:srgbClr val="000000"/>
                </a:solidFill>
                <a:latin typeface="Aileron"/>
              </a:rPr>
              <a:t>Kurang air kencing</a:t>
            </a:r>
          </a:p>
          <a:p>
            <a:pPr marL="646855" lvl="1" indent="-323427" algn="just">
              <a:lnSpc>
                <a:spcPts val="4494"/>
              </a:lnSpc>
              <a:buFont typeface="Arial"/>
              <a:buChar char="•"/>
            </a:pPr>
            <a:r>
              <a:rPr lang="en-US" sz="2996">
                <a:solidFill>
                  <a:srgbClr val="000000"/>
                </a:solidFill>
                <a:latin typeface="Aileron"/>
              </a:rPr>
              <a:t>Dahaga dan mulut kering</a:t>
            </a:r>
          </a:p>
          <a:p>
            <a:pPr marL="646855" lvl="1" indent="-323427" algn="just">
              <a:lnSpc>
                <a:spcPts val="4494"/>
              </a:lnSpc>
              <a:buFont typeface="Arial"/>
              <a:buChar char="•"/>
            </a:pPr>
            <a:r>
              <a:rPr lang="en-US" sz="2996">
                <a:solidFill>
                  <a:srgbClr val="000000"/>
                </a:solidFill>
                <a:latin typeface="Aileron"/>
              </a:rPr>
              <a:t>Gula darah rendah</a:t>
            </a:r>
          </a:p>
          <a:p>
            <a:pPr marL="646855" lvl="1" indent="-323427" algn="just">
              <a:lnSpc>
                <a:spcPts val="4494"/>
              </a:lnSpc>
              <a:buFont typeface="Arial"/>
              <a:buChar char="•"/>
            </a:pPr>
            <a:r>
              <a:rPr lang="en-US" sz="2996">
                <a:solidFill>
                  <a:srgbClr val="000000"/>
                </a:solidFill>
                <a:latin typeface="Aileron"/>
              </a:rPr>
              <a:t>Kehilangan kesedaran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839216" y="3656731"/>
            <a:ext cx="7607368" cy="5332742"/>
          </a:xfrm>
          <a:prstGeom prst="rect">
            <a:avLst/>
          </a:prstGeom>
        </p:spPr>
        <p:txBody>
          <a:bodyPr wrap="square" lIns="0" tIns="0" rIns="0" bIns="0" rtlCol="0" anchor="t">
            <a:spAutoFit/>
          </a:bodyPr>
          <a:lstStyle/>
          <a:p>
            <a:pPr marL="812019" lvl="1" indent="-514350" algn="just">
              <a:lnSpc>
                <a:spcPts val="4191"/>
              </a:lnSpc>
              <a:buFont typeface="+mj-lt"/>
              <a:buAutoNum type="arabicPeriod"/>
            </a:pPr>
            <a:r>
              <a:rPr lang="en-US" sz="2757" dirty="0" err="1">
                <a:solidFill>
                  <a:srgbClr val="000000"/>
                </a:solidFill>
                <a:latin typeface="Aileron"/>
              </a:rPr>
              <a:t>Bawa</a:t>
            </a:r>
            <a:r>
              <a:rPr lang="en-US" sz="2757" dirty="0">
                <a:solidFill>
                  <a:srgbClr val="000000"/>
                </a:solidFill>
                <a:latin typeface="Aileron"/>
              </a:rPr>
              <a:t> </a:t>
            </a:r>
            <a:r>
              <a:rPr lang="en-US" sz="2757" dirty="0" err="1">
                <a:solidFill>
                  <a:srgbClr val="000000"/>
                </a:solidFill>
                <a:latin typeface="Aileron"/>
              </a:rPr>
              <a:t>mangsa</a:t>
            </a:r>
            <a:r>
              <a:rPr lang="en-US" sz="2757" dirty="0">
                <a:solidFill>
                  <a:srgbClr val="000000"/>
                </a:solidFill>
                <a:latin typeface="Aileron"/>
              </a:rPr>
              <a:t> </a:t>
            </a:r>
            <a:r>
              <a:rPr lang="en-US" sz="2757" dirty="0" err="1">
                <a:solidFill>
                  <a:srgbClr val="000000"/>
                </a:solidFill>
                <a:latin typeface="Aileron"/>
              </a:rPr>
              <a:t>ketempat</a:t>
            </a:r>
            <a:r>
              <a:rPr lang="en-US" sz="2757" dirty="0">
                <a:solidFill>
                  <a:srgbClr val="000000"/>
                </a:solidFill>
                <a:latin typeface="Aileron"/>
              </a:rPr>
              <a:t> yang </a:t>
            </a:r>
            <a:r>
              <a:rPr lang="en-US" sz="2757" dirty="0" err="1">
                <a:solidFill>
                  <a:srgbClr val="000000"/>
                </a:solidFill>
                <a:latin typeface="Aileron"/>
              </a:rPr>
              <a:t>selamat</a:t>
            </a:r>
            <a:r>
              <a:rPr lang="en-US" sz="2757" dirty="0">
                <a:solidFill>
                  <a:srgbClr val="000000"/>
                </a:solidFill>
                <a:latin typeface="Aileron"/>
              </a:rPr>
              <a:t> dan </a:t>
            </a:r>
            <a:r>
              <a:rPr lang="en-US" sz="2757" dirty="0" err="1">
                <a:solidFill>
                  <a:srgbClr val="000000"/>
                </a:solidFill>
                <a:latin typeface="Aileron"/>
              </a:rPr>
              <a:t>berudara</a:t>
            </a:r>
            <a:r>
              <a:rPr lang="en-US" sz="2757" dirty="0">
                <a:solidFill>
                  <a:srgbClr val="000000"/>
                </a:solidFill>
                <a:latin typeface="Aileron"/>
              </a:rPr>
              <a:t>.</a:t>
            </a:r>
          </a:p>
          <a:p>
            <a:pPr marL="812019" lvl="1" indent="-514350" algn="just">
              <a:lnSpc>
                <a:spcPts val="4191"/>
              </a:lnSpc>
              <a:buFont typeface="+mj-lt"/>
              <a:buAutoNum type="arabicPeriod"/>
            </a:pPr>
            <a:r>
              <a:rPr lang="en-US" sz="2757" dirty="0" err="1">
                <a:solidFill>
                  <a:srgbClr val="000000"/>
                </a:solidFill>
                <a:latin typeface="Aileron"/>
              </a:rPr>
              <a:t>Baringkan</a:t>
            </a:r>
            <a:r>
              <a:rPr lang="en-US" sz="2757" dirty="0">
                <a:solidFill>
                  <a:srgbClr val="000000"/>
                </a:solidFill>
                <a:latin typeface="Aileron"/>
              </a:rPr>
              <a:t> </a:t>
            </a:r>
            <a:r>
              <a:rPr lang="en-US" sz="2757" dirty="0" err="1">
                <a:solidFill>
                  <a:srgbClr val="000000"/>
                </a:solidFill>
                <a:latin typeface="Aileron"/>
              </a:rPr>
              <a:t>mangsa</a:t>
            </a:r>
            <a:r>
              <a:rPr lang="en-US" sz="2757" dirty="0">
                <a:solidFill>
                  <a:srgbClr val="000000"/>
                </a:solidFill>
                <a:latin typeface="Aileron"/>
              </a:rPr>
              <a:t> </a:t>
            </a:r>
            <a:r>
              <a:rPr lang="en-US" sz="2757" dirty="0" err="1">
                <a:solidFill>
                  <a:srgbClr val="000000"/>
                </a:solidFill>
                <a:latin typeface="Aileron"/>
              </a:rPr>
              <a:t>dengan</a:t>
            </a:r>
            <a:r>
              <a:rPr lang="en-US" sz="2757" dirty="0">
                <a:solidFill>
                  <a:srgbClr val="000000"/>
                </a:solidFill>
                <a:latin typeface="Aileron"/>
              </a:rPr>
              <a:t> </a:t>
            </a:r>
            <a:r>
              <a:rPr lang="en-US" sz="2757" dirty="0" err="1">
                <a:solidFill>
                  <a:srgbClr val="000000"/>
                </a:solidFill>
                <a:latin typeface="Aileron"/>
              </a:rPr>
              <a:t>meninggikan</a:t>
            </a:r>
            <a:r>
              <a:rPr lang="en-US" sz="2757" dirty="0">
                <a:solidFill>
                  <a:srgbClr val="000000"/>
                </a:solidFill>
                <a:latin typeface="Aileron"/>
              </a:rPr>
              <a:t> </a:t>
            </a:r>
            <a:r>
              <a:rPr lang="en-US" sz="2757" dirty="0" err="1">
                <a:solidFill>
                  <a:srgbClr val="000000"/>
                </a:solidFill>
                <a:latin typeface="Aileron"/>
              </a:rPr>
              <a:t>bahagian</a:t>
            </a:r>
            <a:r>
              <a:rPr lang="en-US" sz="2757" dirty="0">
                <a:solidFill>
                  <a:srgbClr val="000000"/>
                </a:solidFill>
                <a:latin typeface="Aileron"/>
              </a:rPr>
              <a:t> kaki dan </a:t>
            </a:r>
            <a:r>
              <a:rPr lang="en-US" sz="2757" dirty="0" err="1">
                <a:solidFill>
                  <a:srgbClr val="000000"/>
                </a:solidFill>
                <a:latin typeface="Aileron"/>
              </a:rPr>
              <a:t>merendahkan</a:t>
            </a:r>
            <a:r>
              <a:rPr lang="en-US" sz="2757" dirty="0">
                <a:solidFill>
                  <a:srgbClr val="000000"/>
                </a:solidFill>
                <a:latin typeface="Aileron"/>
              </a:rPr>
              <a:t> </a:t>
            </a:r>
            <a:r>
              <a:rPr lang="en-US" sz="2757" dirty="0" err="1">
                <a:solidFill>
                  <a:srgbClr val="000000"/>
                </a:solidFill>
                <a:latin typeface="Aileron"/>
              </a:rPr>
              <a:t>bahagian</a:t>
            </a:r>
            <a:r>
              <a:rPr lang="en-US" sz="2757" dirty="0">
                <a:solidFill>
                  <a:srgbClr val="000000"/>
                </a:solidFill>
                <a:latin typeface="Aileron"/>
              </a:rPr>
              <a:t> </a:t>
            </a:r>
            <a:r>
              <a:rPr lang="en-US" sz="2757" dirty="0" err="1">
                <a:solidFill>
                  <a:srgbClr val="000000"/>
                </a:solidFill>
                <a:latin typeface="Aileron"/>
              </a:rPr>
              <a:t>kepala</a:t>
            </a:r>
            <a:r>
              <a:rPr lang="en-US" sz="2757" dirty="0">
                <a:solidFill>
                  <a:srgbClr val="000000"/>
                </a:solidFill>
                <a:latin typeface="Aileron"/>
              </a:rPr>
              <a:t>.</a:t>
            </a:r>
          </a:p>
          <a:p>
            <a:pPr marL="812019" lvl="1" indent="-514350" algn="just">
              <a:lnSpc>
                <a:spcPts val="4191"/>
              </a:lnSpc>
              <a:buFont typeface="+mj-lt"/>
              <a:buAutoNum type="arabicPeriod"/>
            </a:pPr>
            <a:r>
              <a:rPr lang="en-US" sz="2757" dirty="0" err="1">
                <a:solidFill>
                  <a:srgbClr val="000000"/>
                </a:solidFill>
                <a:latin typeface="Aileron"/>
              </a:rPr>
              <a:t>Tenangkan</a:t>
            </a:r>
            <a:r>
              <a:rPr lang="en-US" sz="2757" dirty="0">
                <a:solidFill>
                  <a:srgbClr val="000000"/>
                </a:solidFill>
                <a:latin typeface="Aileron"/>
              </a:rPr>
              <a:t> </a:t>
            </a:r>
            <a:r>
              <a:rPr lang="en-US" sz="2757" dirty="0" err="1">
                <a:solidFill>
                  <a:srgbClr val="000000"/>
                </a:solidFill>
                <a:latin typeface="Aileron"/>
              </a:rPr>
              <a:t>mangsa</a:t>
            </a:r>
            <a:r>
              <a:rPr lang="en-US" sz="2757" dirty="0">
                <a:solidFill>
                  <a:srgbClr val="000000"/>
                </a:solidFill>
                <a:latin typeface="Aileron"/>
              </a:rPr>
              <a:t>.</a:t>
            </a:r>
          </a:p>
          <a:p>
            <a:pPr marL="812019" lvl="1" indent="-514350" algn="just">
              <a:lnSpc>
                <a:spcPts val="4191"/>
              </a:lnSpc>
              <a:buFont typeface="+mj-lt"/>
              <a:buAutoNum type="arabicPeriod"/>
            </a:pPr>
            <a:r>
              <a:rPr lang="en-US" sz="2757" dirty="0" err="1">
                <a:solidFill>
                  <a:srgbClr val="000000"/>
                </a:solidFill>
                <a:latin typeface="Aileron"/>
              </a:rPr>
              <a:t>Dongakkan</a:t>
            </a:r>
            <a:r>
              <a:rPr lang="en-US" sz="2757" dirty="0">
                <a:solidFill>
                  <a:srgbClr val="000000"/>
                </a:solidFill>
                <a:latin typeface="Aileron"/>
              </a:rPr>
              <a:t> </a:t>
            </a:r>
            <a:r>
              <a:rPr lang="en-US" sz="2757" dirty="0" err="1">
                <a:solidFill>
                  <a:srgbClr val="000000"/>
                </a:solidFill>
                <a:latin typeface="Aileron"/>
              </a:rPr>
              <a:t>kepala</a:t>
            </a:r>
            <a:r>
              <a:rPr lang="en-US" sz="2757" dirty="0">
                <a:solidFill>
                  <a:srgbClr val="000000"/>
                </a:solidFill>
                <a:latin typeface="Aileron"/>
              </a:rPr>
              <a:t> </a:t>
            </a:r>
            <a:r>
              <a:rPr lang="en-US" sz="2757" dirty="0" err="1">
                <a:solidFill>
                  <a:srgbClr val="000000"/>
                </a:solidFill>
                <a:latin typeface="Aileron"/>
              </a:rPr>
              <a:t>mangsa</a:t>
            </a:r>
            <a:r>
              <a:rPr lang="en-US" sz="2757" dirty="0">
                <a:solidFill>
                  <a:srgbClr val="000000"/>
                </a:solidFill>
                <a:latin typeface="Aileron"/>
              </a:rPr>
              <a:t> </a:t>
            </a:r>
            <a:r>
              <a:rPr lang="en-US" sz="2757" dirty="0" err="1">
                <a:solidFill>
                  <a:srgbClr val="000000"/>
                </a:solidFill>
                <a:latin typeface="Aileron"/>
              </a:rPr>
              <a:t>supaya</a:t>
            </a:r>
            <a:r>
              <a:rPr lang="en-US" sz="2757" dirty="0">
                <a:solidFill>
                  <a:srgbClr val="000000"/>
                </a:solidFill>
                <a:latin typeface="Aileron"/>
              </a:rPr>
              <a:t> </a:t>
            </a:r>
            <a:r>
              <a:rPr lang="en-US" sz="2757" dirty="0" err="1">
                <a:solidFill>
                  <a:srgbClr val="000000"/>
                </a:solidFill>
                <a:latin typeface="Aileron"/>
              </a:rPr>
              <a:t>saluran</a:t>
            </a:r>
            <a:r>
              <a:rPr lang="en-US" sz="2757" dirty="0">
                <a:solidFill>
                  <a:srgbClr val="000000"/>
                </a:solidFill>
                <a:latin typeface="Aileron"/>
              </a:rPr>
              <a:t> </a:t>
            </a:r>
            <a:r>
              <a:rPr lang="en-US" sz="2757" dirty="0" err="1">
                <a:solidFill>
                  <a:srgbClr val="000000"/>
                </a:solidFill>
                <a:latin typeface="Aileron"/>
              </a:rPr>
              <a:t>pernafasan</a:t>
            </a:r>
            <a:r>
              <a:rPr lang="en-US" sz="2757" dirty="0">
                <a:solidFill>
                  <a:srgbClr val="000000"/>
                </a:solidFill>
                <a:latin typeface="Aileron"/>
              </a:rPr>
              <a:t> </a:t>
            </a:r>
            <a:r>
              <a:rPr lang="en-US" sz="2757" dirty="0" err="1">
                <a:solidFill>
                  <a:srgbClr val="000000"/>
                </a:solidFill>
                <a:latin typeface="Aileron"/>
              </a:rPr>
              <a:t>terbuka</a:t>
            </a:r>
            <a:r>
              <a:rPr lang="en-US" sz="2757" dirty="0">
                <a:solidFill>
                  <a:srgbClr val="000000"/>
                </a:solidFill>
                <a:latin typeface="Aileron"/>
              </a:rPr>
              <a:t>. </a:t>
            </a:r>
            <a:r>
              <a:rPr lang="en-US" sz="2757" dirty="0" err="1">
                <a:solidFill>
                  <a:srgbClr val="000000"/>
                </a:solidFill>
                <a:latin typeface="Aileron"/>
              </a:rPr>
              <a:t>Periksa</a:t>
            </a:r>
            <a:r>
              <a:rPr lang="en-US" sz="2757" dirty="0">
                <a:solidFill>
                  <a:srgbClr val="000000"/>
                </a:solidFill>
                <a:latin typeface="Aileron"/>
              </a:rPr>
              <a:t> </a:t>
            </a:r>
            <a:r>
              <a:rPr lang="en-US" sz="2757" dirty="0" err="1">
                <a:solidFill>
                  <a:srgbClr val="000000"/>
                </a:solidFill>
                <a:latin typeface="Aileron"/>
              </a:rPr>
              <a:t>pernafasan</a:t>
            </a:r>
            <a:r>
              <a:rPr lang="en-US" sz="2757" dirty="0">
                <a:solidFill>
                  <a:srgbClr val="000000"/>
                </a:solidFill>
                <a:latin typeface="Aileron"/>
              </a:rPr>
              <a:t> dan </a:t>
            </a:r>
            <a:r>
              <a:rPr lang="en-US" sz="2757" dirty="0" err="1">
                <a:solidFill>
                  <a:srgbClr val="000000"/>
                </a:solidFill>
                <a:latin typeface="Aileron"/>
              </a:rPr>
              <a:t>gerak</a:t>
            </a:r>
            <a:r>
              <a:rPr lang="en-US" sz="2757" dirty="0">
                <a:solidFill>
                  <a:srgbClr val="000000"/>
                </a:solidFill>
                <a:latin typeface="Aileron"/>
              </a:rPr>
              <a:t> </a:t>
            </a:r>
            <a:r>
              <a:rPr lang="en-US" sz="2757" dirty="0" err="1">
                <a:solidFill>
                  <a:srgbClr val="000000"/>
                </a:solidFill>
                <a:latin typeface="Aileron"/>
              </a:rPr>
              <a:t>nadi.Beri</a:t>
            </a:r>
            <a:r>
              <a:rPr lang="en-US" sz="2757" dirty="0">
                <a:solidFill>
                  <a:srgbClr val="000000"/>
                </a:solidFill>
                <a:latin typeface="Aileron"/>
              </a:rPr>
              <a:t> </a:t>
            </a:r>
            <a:r>
              <a:rPr lang="en-US" sz="2757" dirty="0" err="1">
                <a:solidFill>
                  <a:srgbClr val="000000"/>
                </a:solidFill>
                <a:latin typeface="Aileron"/>
              </a:rPr>
              <a:t>bantuan</a:t>
            </a:r>
            <a:r>
              <a:rPr lang="en-US" sz="2757" dirty="0">
                <a:solidFill>
                  <a:srgbClr val="000000"/>
                </a:solidFill>
                <a:latin typeface="Aileron"/>
              </a:rPr>
              <a:t> CPR </a:t>
            </a:r>
            <a:r>
              <a:rPr lang="en-US" sz="2757" dirty="0" err="1">
                <a:solidFill>
                  <a:srgbClr val="000000"/>
                </a:solidFill>
                <a:latin typeface="Aileron"/>
              </a:rPr>
              <a:t>jika</a:t>
            </a:r>
            <a:r>
              <a:rPr lang="en-US" sz="2757" dirty="0">
                <a:solidFill>
                  <a:srgbClr val="000000"/>
                </a:solidFill>
                <a:latin typeface="Aileron"/>
              </a:rPr>
              <a:t> </a:t>
            </a:r>
            <a:r>
              <a:rPr lang="en-US" sz="2757" dirty="0" err="1">
                <a:solidFill>
                  <a:srgbClr val="000000"/>
                </a:solidFill>
                <a:latin typeface="Aileron"/>
              </a:rPr>
              <a:t>perlu</a:t>
            </a:r>
            <a:r>
              <a:rPr lang="en-US" sz="2757" dirty="0">
                <a:solidFill>
                  <a:srgbClr val="000000"/>
                </a:solidFill>
                <a:latin typeface="Aileron"/>
              </a:rPr>
              <a:t>.</a:t>
            </a:r>
          </a:p>
          <a:p>
            <a:pPr marL="812019" lvl="1" indent="-514350" algn="just">
              <a:lnSpc>
                <a:spcPts val="4191"/>
              </a:lnSpc>
              <a:buFont typeface="+mj-lt"/>
              <a:buAutoNum type="arabicPeriod"/>
            </a:pPr>
            <a:r>
              <a:rPr lang="en-US" sz="2757" dirty="0" err="1">
                <a:solidFill>
                  <a:srgbClr val="000000"/>
                </a:solidFill>
                <a:latin typeface="Aileron"/>
              </a:rPr>
              <a:t>Longgarkan</a:t>
            </a:r>
            <a:r>
              <a:rPr lang="en-US" sz="2757" dirty="0">
                <a:solidFill>
                  <a:srgbClr val="000000"/>
                </a:solidFill>
                <a:latin typeface="Aileron"/>
              </a:rPr>
              <a:t> </a:t>
            </a:r>
            <a:r>
              <a:rPr lang="en-US" sz="2757" dirty="0" err="1">
                <a:solidFill>
                  <a:srgbClr val="000000"/>
                </a:solidFill>
                <a:latin typeface="Aileron"/>
              </a:rPr>
              <a:t>pakaian</a:t>
            </a:r>
            <a:r>
              <a:rPr lang="en-US" sz="2757" dirty="0">
                <a:solidFill>
                  <a:srgbClr val="000000"/>
                </a:solidFill>
                <a:latin typeface="Aileron"/>
              </a:rPr>
              <a:t> </a:t>
            </a:r>
            <a:r>
              <a:rPr lang="en-US" sz="2757" dirty="0" err="1">
                <a:solidFill>
                  <a:srgbClr val="000000"/>
                </a:solidFill>
                <a:latin typeface="Aileron"/>
              </a:rPr>
              <a:t>mangsa</a:t>
            </a:r>
            <a:endParaRPr lang="en-US" sz="2757" dirty="0">
              <a:solidFill>
                <a:srgbClr val="000000"/>
              </a:solidFill>
              <a:latin typeface="Aileron"/>
            </a:endParaRP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RENJATAN/KEJUTAN</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TextBox 6"/>
          <p:cNvSpPr txBox="1"/>
          <p:nvPr/>
        </p:nvSpPr>
        <p:spPr>
          <a:xfrm>
            <a:off x="1061758" y="2284563"/>
            <a:ext cx="16020928"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KAEDAH RAWATAN </a:t>
            </a:r>
          </a:p>
        </p:txBody>
      </p:sp>
      <p:sp>
        <p:nvSpPr>
          <p:cNvPr id="7" name="TextBox 7"/>
          <p:cNvSpPr txBox="1"/>
          <p:nvPr/>
        </p:nvSpPr>
        <p:spPr>
          <a:xfrm>
            <a:off x="8829492" y="3666256"/>
            <a:ext cx="8619292" cy="5732788"/>
          </a:xfrm>
          <a:prstGeom prst="rect">
            <a:avLst/>
          </a:prstGeom>
        </p:spPr>
        <p:txBody>
          <a:bodyPr lIns="0" tIns="0" rIns="0" bIns="0" rtlCol="0" anchor="t">
            <a:spAutoFit/>
          </a:bodyPr>
          <a:lstStyle/>
          <a:p>
            <a:pPr marL="809388" lvl="1" indent="-514350" algn="just">
              <a:lnSpc>
                <a:spcPts val="4099"/>
              </a:lnSpc>
              <a:buFont typeface="+mj-lt"/>
              <a:buAutoNum type="arabicPeriod" startAt="6"/>
            </a:pPr>
            <a:r>
              <a:rPr lang="en-US" sz="2733" dirty="0" err="1">
                <a:solidFill>
                  <a:srgbClr val="000000"/>
                </a:solidFill>
                <a:latin typeface="Aileron"/>
              </a:rPr>
              <a:t>Jika</a:t>
            </a:r>
            <a:r>
              <a:rPr lang="en-US" sz="2733" dirty="0">
                <a:solidFill>
                  <a:srgbClr val="000000"/>
                </a:solidFill>
                <a:latin typeface="Aileron"/>
              </a:rPr>
              <a:t> </a:t>
            </a:r>
            <a:r>
              <a:rPr lang="en-US" sz="2733" dirty="0" err="1">
                <a:solidFill>
                  <a:srgbClr val="000000"/>
                </a:solidFill>
                <a:latin typeface="Aileron"/>
              </a:rPr>
              <a:t>terdapat</a:t>
            </a:r>
            <a:r>
              <a:rPr lang="en-US" sz="2733" dirty="0">
                <a:solidFill>
                  <a:srgbClr val="000000"/>
                </a:solidFill>
                <a:latin typeface="Aileron"/>
              </a:rPr>
              <a:t> </a:t>
            </a:r>
            <a:r>
              <a:rPr lang="en-US" sz="2733" dirty="0" err="1">
                <a:solidFill>
                  <a:srgbClr val="000000"/>
                </a:solidFill>
                <a:latin typeface="Aileron"/>
              </a:rPr>
              <a:t>pendarahan</a:t>
            </a:r>
            <a:r>
              <a:rPr lang="en-US" sz="2733" dirty="0">
                <a:solidFill>
                  <a:srgbClr val="000000"/>
                </a:solidFill>
                <a:latin typeface="Aileron"/>
              </a:rPr>
              <a:t> </a:t>
            </a:r>
            <a:r>
              <a:rPr lang="en-US" sz="2733" dirty="0" err="1">
                <a:solidFill>
                  <a:srgbClr val="000000"/>
                </a:solidFill>
                <a:latin typeface="Aileron"/>
              </a:rPr>
              <a:t>luaran</a:t>
            </a:r>
            <a:r>
              <a:rPr lang="en-US" sz="2733" dirty="0">
                <a:solidFill>
                  <a:srgbClr val="000000"/>
                </a:solidFill>
                <a:latin typeface="Aileron"/>
              </a:rPr>
              <a:t>, </a:t>
            </a:r>
            <a:r>
              <a:rPr lang="en-US" sz="2733" dirty="0" err="1">
                <a:solidFill>
                  <a:srgbClr val="000000"/>
                </a:solidFill>
                <a:latin typeface="Aileron"/>
              </a:rPr>
              <a:t>lakukan</a:t>
            </a:r>
            <a:r>
              <a:rPr lang="en-US" sz="2733" dirty="0">
                <a:solidFill>
                  <a:srgbClr val="000000"/>
                </a:solidFill>
                <a:latin typeface="Aileron"/>
              </a:rPr>
              <a:t> </a:t>
            </a:r>
            <a:r>
              <a:rPr lang="en-US" sz="2733" dirty="0" err="1">
                <a:solidFill>
                  <a:srgbClr val="000000"/>
                </a:solidFill>
                <a:latin typeface="Aileron"/>
              </a:rPr>
              <a:t>tekanan</a:t>
            </a:r>
            <a:r>
              <a:rPr lang="en-US" sz="2733" dirty="0">
                <a:solidFill>
                  <a:srgbClr val="000000"/>
                </a:solidFill>
                <a:latin typeface="Aileron"/>
              </a:rPr>
              <a:t> </a:t>
            </a:r>
            <a:r>
              <a:rPr lang="en-US" sz="2733" dirty="0" err="1">
                <a:solidFill>
                  <a:srgbClr val="000000"/>
                </a:solidFill>
                <a:latin typeface="Aileron"/>
              </a:rPr>
              <a:t>terus</a:t>
            </a:r>
            <a:r>
              <a:rPr lang="en-US" sz="2733" dirty="0">
                <a:solidFill>
                  <a:srgbClr val="000000"/>
                </a:solidFill>
                <a:latin typeface="Aileron"/>
              </a:rPr>
              <a:t> pada </a:t>
            </a:r>
            <a:r>
              <a:rPr lang="en-US" sz="2733" dirty="0" err="1">
                <a:solidFill>
                  <a:srgbClr val="000000"/>
                </a:solidFill>
                <a:latin typeface="Aileron"/>
              </a:rPr>
              <a:t>tempat</a:t>
            </a:r>
            <a:r>
              <a:rPr lang="en-US" sz="2733" dirty="0">
                <a:solidFill>
                  <a:srgbClr val="000000"/>
                </a:solidFill>
                <a:latin typeface="Aileron"/>
              </a:rPr>
              <a:t> </a:t>
            </a:r>
            <a:r>
              <a:rPr lang="en-US" sz="2733" dirty="0" err="1">
                <a:solidFill>
                  <a:srgbClr val="000000"/>
                </a:solidFill>
                <a:latin typeface="Aileron"/>
              </a:rPr>
              <a:t>pendarahan</a:t>
            </a:r>
            <a:r>
              <a:rPr lang="en-US" sz="2733" dirty="0">
                <a:solidFill>
                  <a:srgbClr val="000000"/>
                </a:solidFill>
                <a:latin typeface="Aileron"/>
              </a:rPr>
              <a:t>. </a:t>
            </a:r>
            <a:r>
              <a:rPr lang="en-US" sz="2733" dirty="0" err="1">
                <a:solidFill>
                  <a:srgbClr val="000000"/>
                </a:solidFill>
                <a:latin typeface="Aileron"/>
              </a:rPr>
              <a:t>Jika</a:t>
            </a:r>
            <a:r>
              <a:rPr lang="en-US" sz="2733" dirty="0">
                <a:solidFill>
                  <a:srgbClr val="000000"/>
                </a:solidFill>
                <a:latin typeface="Aileron"/>
              </a:rPr>
              <a:t> </a:t>
            </a:r>
            <a:r>
              <a:rPr lang="en-US" sz="2733" dirty="0" err="1">
                <a:solidFill>
                  <a:srgbClr val="000000"/>
                </a:solidFill>
                <a:latin typeface="Aileron"/>
              </a:rPr>
              <a:t>gagal</a:t>
            </a:r>
            <a:r>
              <a:rPr lang="en-US" sz="2733" dirty="0">
                <a:solidFill>
                  <a:srgbClr val="000000"/>
                </a:solidFill>
                <a:latin typeface="Aileron"/>
              </a:rPr>
              <a:t>, </a:t>
            </a:r>
            <a:r>
              <a:rPr lang="en-US" sz="2733" dirty="0" err="1">
                <a:solidFill>
                  <a:srgbClr val="000000"/>
                </a:solidFill>
                <a:latin typeface="Aileron"/>
              </a:rPr>
              <a:t>lakukan</a:t>
            </a:r>
            <a:r>
              <a:rPr lang="en-US" sz="2733" dirty="0">
                <a:solidFill>
                  <a:srgbClr val="000000"/>
                </a:solidFill>
                <a:latin typeface="Aileron"/>
              </a:rPr>
              <a:t> </a:t>
            </a:r>
            <a:r>
              <a:rPr lang="en-US" sz="2733" dirty="0" err="1">
                <a:solidFill>
                  <a:srgbClr val="000000"/>
                </a:solidFill>
                <a:latin typeface="Aileron Italics"/>
              </a:rPr>
              <a:t>torniquet</a:t>
            </a:r>
            <a:r>
              <a:rPr lang="en-US" sz="2733" dirty="0">
                <a:solidFill>
                  <a:srgbClr val="000000"/>
                </a:solidFill>
                <a:latin typeface="Aileron Italics"/>
              </a:rPr>
              <a:t>.</a:t>
            </a:r>
          </a:p>
          <a:p>
            <a:pPr marL="809388" lvl="1" indent="-514350" algn="just">
              <a:lnSpc>
                <a:spcPts val="4099"/>
              </a:lnSpc>
              <a:buFont typeface="+mj-lt"/>
              <a:buAutoNum type="arabicPeriod" startAt="6"/>
            </a:pPr>
            <a:r>
              <a:rPr lang="en-US" sz="2733" dirty="0" err="1">
                <a:solidFill>
                  <a:srgbClr val="000000"/>
                </a:solidFill>
                <a:latin typeface="Aileron"/>
              </a:rPr>
              <a:t>Selimutkan</a:t>
            </a:r>
            <a:r>
              <a:rPr lang="en-US" sz="2733" dirty="0">
                <a:solidFill>
                  <a:srgbClr val="000000"/>
                </a:solidFill>
                <a:latin typeface="Aileron"/>
              </a:rPr>
              <a:t> </a:t>
            </a:r>
            <a:r>
              <a:rPr lang="en-US" sz="2733" dirty="0" err="1">
                <a:solidFill>
                  <a:srgbClr val="000000"/>
                </a:solidFill>
                <a:latin typeface="Aileron"/>
              </a:rPr>
              <a:t>mangsa</a:t>
            </a:r>
            <a:r>
              <a:rPr lang="en-US" sz="2733" dirty="0">
                <a:solidFill>
                  <a:srgbClr val="000000"/>
                </a:solidFill>
                <a:latin typeface="Aileron"/>
              </a:rPr>
              <a:t> </a:t>
            </a:r>
            <a:r>
              <a:rPr lang="en-US" sz="2733" dirty="0" err="1">
                <a:solidFill>
                  <a:srgbClr val="000000"/>
                </a:solidFill>
                <a:latin typeface="Aileron"/>
              </a:rPr>
              <a:t>jika</a:t>
            </a:r>
            <a:r>
              <a:rPr lang="en-US" sz="2733" dirty="0">
                <a:solidFill>
                  <a:srgbClr val="000000"/>
                </a:solidFill>
                <a:latin typeface="Aileron"/>
              </a:rPr>
              <a:t> </a:t>
            </a:r>
            <a:r>
              <a:rPr lang="en-US" sz="2733" dirty="0" err="1">
                <a:solidFill>
                  <a:srgbClr val="000000"/>
                </a:solidFill>
                <a:latin typeface="Aileron"/>
              </a:rPr>
              <a:t>mangsa</a:t>
            </a:r>
            <a:r>
              <a:rPr lang="en-US" sz="2733" dirty="0">
                <a:solidFill>
                  <a:srgbClr val="000000"/>
                </a:solidFill>
                <a:latin typeface="Aileron"/>
              </a:rPr>
              <a:t> </a:t>
            </a:r>
            <a:r>
              <a:rPr lang="en-US" sz="2733" dirty="0" err="1">
                <a:solidFill>
                  <a:srgbClr val="000000"/>
                </a:solidFill>
                <a:latin typeface="Aileron"/>
              </a:rPr>
              <a:t>dalam</a:t>
            </a:r>
            <a:r>
              <a:rPr lang="en-US" sz="2733" dirty="0">
                <a:solidFill>
                  <a:srgbClr val="000000"/>
                </a:solidFill>
                <a:latin typeface="Aileron"/>
              </a:rPr>
              <a:t> </a:t>
            </a:r>
            <a:r>
              <a:rPr lang="en-US" sz="2733" dirty="0" err="1">
                <a:solidFill>
                  <a:srgbClr val="000000"/>
                </a:solidFill>
                <a:latin typeface="Aileron"/>
              </a:rPr>
              <a:t>kesejukan</a:t>
            </a:r>
            <a:r>
              <a:rPr lang="en-US" sz="2733" dirty="0">
                <a:solidFill>
                  <a:srgbClr val="000000"/>
                </a:solidFill>
                <a:latin typeface="Aileron"/>
              </a:rPr>
              <a:t>.</a:t>
            </a:r>
          </a:p>
          <a:p>
            <a:pPr marL="809388" lvl="1" indent="-514350" algn="just">
              <a:lnSpc>
                <a:spcPts val="4099"/>
              </a:lnSpc>
              <a:buFont typeface="+mj-lt"/>
              <a:buAutoNum type="arabicPeriod" startAt="6"/>
            </a:pPr>
            <a:r>
              <a:rPr lang="en-US" sz="2733" dirty="0">
                <a:solidFill>
                  <a:srgbClr val="000000"/>
                </a:solidFill>
                <a:latin typeface="Aileron"/>
              </a:rPr>
              <a:t>Rawat </a:t>
            </a:r>
            <a:r>
              <a:rPr lang="en-US" sz="2733" dirty="0" err="1">
                <a:solidFill>
                  <a:srgbClr val="000000"/>
                </a:solidFill>
                <a:latin typeface="Aileron"/>
              </a:rPr>
              <a:t>sebarang</a:t>
            </a:r>
            <a:r>
              <a:rPr lang="en-US" sz="2733" dirty="0">
                <a:solidFill>
                  <a:srgbClr val="000000"/>
                </a:solidFill>
                <a:latin typeface="Aileron"/>
              </a:rPr>
              <a:t> </a:t>
            </a:r>
            <a:r>
              <a:rPr lang="en-US" sz="2733" dirty="0" err="1">
                <a:solidFill>
                  <a:srgbClr val="000000"/>
                </a:solidFill>
                <a:latin typeface="Aileron"/>
              </a:rPr>
              <a:t>kecederaan</a:t>
            </a:r>
            <a:r>
              <a:rPr lang="en-US" sz="2733" dirty="0">
                <a:solidFill>
                  <a:srgbClr val="000000"/>
                </a:solidFill>
                <a:latin typeface="Aileron"/>
              </a:rPr>
              <a:t> </a:t>
            </a:r>
            <a:r>
              <a:rPr lang="en-US" sz="2733" dirty="0" err="1">
                <a:solidFill>
                  <a:srgbClr val="000000"/>
                </a:solidFill>
                <a:latin typeface="Aileron"/>
              </a:rPr>
              <a:t>jika</a:t>
            </a:r>
            <a:r>
              <a:rPr lang="en-US" sz="2733" dirty="0">
                <a:solidFill>
                  <a:srgbClr val="000000"/>
                </a:solidFill>
                <a:latin typeface="Aileron"/>
              </a:rPr>
              <a:t> </a:t>
            </a:r>
            <a:r>
              <a:rPr lang="en-US" sz="2733" dirty="0" err="1">
                <a:solidFill>
                  <a:srgbClr val="000000"/>
                </a:solidFill>
                <a:latin typeface="Aileron"/>
              </a:rPr>
              <a:t>berlaku</a:t>
            </a:r>
            <a:r>
              <a:rPr lang="en-US" sz="2733" dirty="0">
                <a:solidFill>
                  <a:srgbClr val="000000"/>
                </a:solidFill>
                <a:latin typeface="Aileron"/>
              </a:rPr>
              <a:t> </a:t>
            </a:r>
            <a:r>
              <a:rPr lang="en-US" sz="2733" dirty="0" err="1">
                <a:solidFill>
                  <a:srgbClr val="000000"/>
                </a:solidFill>
                <a:latin typeface="Aileron"/>
              </a:rPr>
              <a:t>kecederaan</a:t>
            </a:r>
            <a:endParaRPr lang="en-US" sz="2733" dirty="0">
              <a:solidFill>
                <a:srgbClr val="000000"/>
              </a:solidFill>
              <a:latin typeface="Aileron"/>
            </a:endParaRPr>
          </a:p>
          <a:p>
            <a:pPr marL="809388" lvl="1" indent="-514350" algn="just">
              <a:lnSpc>
                <a:spcPts val="4099"/>
              </a:lnSpc>
              <a:buFont typeface="+mj-lt"/>
              <a:buAutoNum type="arabicPeriod" startAt="6"/>
            </a:pPr>
            <a:r>
              <a:rPr lang="en-US" sz="2733" dirty="0" err="1">
                <a:solidFill>
                  <a:srgbClr val="000000"/>
                </a:solidFill>
                <a:latin typeface="Aileron"/>
              </a:rPr>
              <a:t>Jangan</a:t>
            </a:r>
            <a:r>
              <a:rPr lang="en-US" sz="2733" dirty="0">
                <a:solidFill>
                  <a:srgbClr val="000000"/>
                </a:solidFill>
                <a:latin typeface="Aileron"/>
              </a:rPr>
              <a:t> </a:t>
            </a:r>
            <a:r>
              <a:rPr lang="en-US" sz="2733" dirty="0" err="1">
                <a:solidFill>
                  <a:srgbClr val="000000"/>
                </a:solidFill>
                <a:latin typeface="Aileron"/>
              </a:rPr>
              <a:t>beri</a:t>
            </a:r>
            <a:r>
              <a:rPr lang="en-US" sz="2733" dirty="0">
                <a:solidFill>
                  <a:srgbClr val="000000"/>
                </a:solidFill>
                <a:latin typeface="Aileron"/>
              </a:rPr>
              <a:t> </a:t>
            </a:r>
            <a:r>
              <a:rPr lang="en-US" sz="2733" dirty="0" err="1">
                <a:solidFill>
                  <a:srgbClr val="000000"/>
                </a:solidFill>
                <a:latin typeface="Aileron"/>
              </a:rPr>
              <a:t>sebarangan</a:t>
            </a:r>
            <a:r>
              <a:rPr lang="en-US" sz="2733" dirty="0">
                <a:solidFill>
                  <a:srgbClr val="000000"/>
                </a:solidFill>
                <a:latin typeface="Aileron"/>
              </a:rPr>
              <a:t> </a:t>
            </a:r>
            <a:r>
              <a:rPr lang="en-US" sz="2733" dirty="0" err="1">
                <a:solidFill>
                  <a:srgbClr val="000000"/>
                </a:solidFill>
                <a:latin typeface="Aileron"/>
              </a:rPr>
              <a:t>makanan</a:t>
            </a:r>
            <a:r>
              <a:rPr lang="en-US" sz="2733" dirty="0">
                <a:solidFill>
                  <a:srgbClr val="000000"/>
                </a:solidFill>
                <a:latin typeface="Aileron"/>
              </a:rPr>
              <a:t> </a:t>
            </a:r>
            <a:r>
              <a:rPr lang="en-US" sz="2733" dirty="0" err="1">
                <a:solidFill>
                  <a:srgbClr val="000000"/>
                </a:solidFill>
                <a:latin typeface="Aileron"/>
              </a:rPr>
              <a:t>atau</a:t>
            </a:r>
            <a:r>
              <a:rPr lang="en-US" sz="2733" dirty="0">
                <a:solidFill>
                  <a:srgbClr val="000000"/>
                </a:solidFill>
                <a:latin typeface="Aileron"/>
              </a:rPr>
              <a:t> </a:t>
            </a:r>
            <a:r>
              <a:rPr lang="en-US" sz="2733" dirty="0" err="1">
                <a:solidFill>
                  <a:srgbClr val="000000"/>
                </a:solidFill>
                <a:latin typeface="Aileron"/>
              </a:rPr>
              <a:t>minuman</a:t>
            </a:r>
            <a:r>
              <a:rPr lang="en-US" sz="2733" dirty="0">
                <a:solidFill>
                  <a:srgbClr val="000000"/>
                </a:solidFill>
                <a:latin typeface="Aileron"/>
              </a:rPr>
              <a:t> </a:t>
            </a:r>
            <a:r>
              <a:rPr lang="en-US" sz="2733" dirty="0" err="1">
                <a:solidFill>
                  <a:srgbClr val="000000"/>
                </a:solidFill>
                <a:latin typeface="Aileron"/>
              </a:rPr>
              <a:t>sekiranya</a:t>
            </a:r>
            <a:r>
              <a:rPr lang="en-US" sz="2733" dirty="0">
                <a:solidFill>
                  <a:srgbClr val="000000"/>
                </a:solidFill>
                <a:latin typeface="Aileron"/>
              </a:rPr>
              <a:t> </a:t>
            </a:r>
            <a:r>
              <a:rPr lang="en-US" sz="2733" dirty="0" err="1">
                <a:solidFill>
                  <a:srgbClr val="000000"/>
                </a:solidFill>
                <a:latin typeface="Aileron"/>
              </a:rPr>
              <a:t>mangsa</a:t>
            </a:r>
            <a:r>
              <a:rPr lang="en-US" sz="2733" dirty="0">
                <a:solidFill>
                  <a:srgbClr val="000000"/>
                </a:solidFill>
                <a:latin typeface="Aileron"/>
              </a:rPr>
              <a:t> </a:t>
            </a:r>
            <a:r>
              <a:rPr lang="en-US" sz="2733" dirty="0" err="1">
                <a:solidFill>
                  <a:srgbClr val="000000"/>
                </a:solidFill>
                <a:latin typeface="Aileron"/>
              </a:rPr>
              <a:t>dalam</a:t>
            </a:r>
            <a:r>
              <a:rPr lang="en-US" sz="2733" dirty="0">
                <a:solidFill>
                  <a:srgbClr val="000000"/>
                </a:solidFill>
                <a:latin typeface="Aileron"/>
              </a:rPr>
              <a:t> </a:t>
            </a:r>
            <a:r>
              <a:rPr lang="en-US" sz="2733" dirty="0" err="1">
                <a:solidFill>
                  <a:srgbClr val="000000"/>
                </a:solidFill>
                <a:latin typeface="Aileron"/>
              </a:rPr>
              <a:t>keadaan</a:t>
            </a:r>
            <a:r>
              <a:rPr lang="en-US" sz="2733" dirty="0">
                <a:solidFill>
                  <a:srgbClr val="000000"/>
                </a:solidFill>
                <a:latin typeface="Aileron"/>
              </a:rPr>
              <a:t> </a:t>
            </a:r>
            <a:r>
              <a:rPr lang="en-US" sz="2733" dirty="0" err="1">
                <a:solidFill>
                  <a:srgbClr val="000000"/>
                </a:solidFill>
                <a:latin typeface="Aileron"/>
              </a:rPr>
              <a:t>ranjatan</a:t>
            </a:r>
            <a:r>
              <a:rPr lang="en-US" sz="2733" dirty="0">
                <a:solidFill>
                  <a:srgbClr val="000000"/>
                </a:solidFill>
                <a:latin typeface="Aileron"/>
              </a:rPr>
              <a:t>. </a:t>
            </a:r>
            <a:r>
              <a:rPr lang="en-US" sz="2733" dirty="0" err="1">
                <a:solidFill>
                  <a:srgbClr val="000000"/>
                </a:solidFill>
                <a:latin typeface="Aileron"/>
              </a:rPr>
              <a:t>Apabila</a:t>
            </a:r>
            <a:r>
              <a:rPr lang="en-US" sz="2733" dirty="0">
                <a:solidFill>
                  <a:srgbClr val="000000"/>
                </a:solidFill>
                <a:latin typeface="Aileron"/>
              </a:rPr>
              <a:t> </a:t>
            </a:r>
            <a:r>
              <a:rPr lang="en-US" sz="2733" dirty="0" err="1">
                <a:solidFill>
                  <a:srgbClr val="000000"/>
                </a:solidFill>
                <a:latin typeface="Aileron"/>
              </a:rPr>
              <a:t>pulih</a:t>
            </a:r>
            <a:r>
              <a:rPr lang="en-US" sz="2733" dirty="0">
                <a:solidFill>
                  <a:srgbClr val="000000"/>
                </a:solidFill>
                <a:latin typeface="Aileron"/>
              </a:rPr>
              <a:t> </a:t>
            </a:r>
            <a:r>
              <a:rPr lang="en-US" sz="2733" dirty="0" err="1">
                <a:solidFill>
                  <a:srgbClr val="000000"/>
                </a:solidFill>
                <a:latin typeface="Aileron"/>
              </a:rPr>
              <a:t>basahkan</a:t>
            </a:r>
            <a:r>
              <a:rPr lang="en-US" sz="2733" dirty="0">
                <a:solidFill>
                  <a:srgbClr val="000000"/>
                </a:solidFill>
                <a:latin typeface="Aileron"/>
              </a:rPr>
              <a:t> </a:t>
            </a:r>
            <a:r>
              <a:rPr lang="en-US" sz="2733" dirty="0" err="1">
                <a:solidFill>
                  <a:srgbClr val="000000"/>
                </a:solidFill>
                <a:latin typeface="Aileron"/>
              </a:rPr>
              <a:t>bibirnya</a:t>
            </a:r>
            <a:r>
              <a:rPr lang="en-US" sz="2733" dirty="0">
                <a:solidFill>
                  <a:srgbClr val="000000"/>
                </a:solidFill>
                <a:latin typeface="Aileron"/>
              </a:rPr>
              <a:t> </a:t>
            </a:r>
            <a:r>
              <a:rPr lang="en-US" sz="2733" dirty="0" err="1">
                <a:solidFill>
                  <a:srgbClr val="000000"/>
                </a:solidFill>
                <a:latin typeface="Aileron"/>
              </a:rPr>
              <a:t>bagi</a:t>
            </a:r>
            <a:r>
              <a:rPr lang="en-US" sz="2733" dirty="0">
                <a:solidFill>
                  <a:srgbClr val="000000"/>
                </a:solidFill>
                <a:latin typeface="Aileron"/>
              </a:rPr>
              <a:t> </a:t>
            </a:r>
            <a:r>
              <a:rPr lang="en-US" sz="2733" dirty="0" err="1">
                <a:solidFill>
                  <a:srgbClr val="000000"/>
                </a:solidFill>
                <a:latin typeface="Aileron"/>
              </a:rPr>
              <a:t>menghilangkan</a:t>
            </a:r>
            <a:r>
              <a:rPr lang="en-US" sz="2733" dirty="0">
                <a:solidFill>
                  <a:srgbClr val="000000"/>
                </a:solidFill>
                <a:latin typeface="Aileron"/>
              </a:rPr>
              <a:t> </a:t>
            </a:r>
            <a:r>
              <a:rPr lang="en-US" sz="2733" dirty="0" err="1">
                <a:solidFill>
                  <a:srgbClr val="000000"/>
                </a:solidFill>
                <a:latin typeface="Aileron"/>
              </a:rPr>
              <a:t>dahaga</a:t>
            </a:r>
            <a:r>
              <a:rPr lang="en-US" sz="2733" dirty="0">
                <a:solidFill>
                  <a:srgbClr val="000000"/>
                </a:solidFill>
                <a:latin typeface="Aileron"/>
              </a:rPr>
              <a:t>.</a:t>
            </a:r>
          </a:p>
          <a:p>
            <a:pPr marL="809388" lvl="1" indent="-514350" algn="just">
              <a:lnSpc>
                <a:spcPts val="4099"/>
              </a:lnSpc>
              <a:buFont typeface="+mj-lt"/>
              <a:buAutoNum type="arabicPeriod" startAt="6"/>
            </a:pPr>
            <a:r>
              <a:rPr lang="en-US" sz="2733" dirty="0" err="1">
                <a:solidFill>
                  <a:srgbClr val="000000"/>
                </a:solidFill>
                <a:latin typeface="Aileron"/>
              </a:rPr>
              <a:t>Dapatkan</a:t>
            </a:r>
            <a:r>
              <a:rPr lang="en-US" sz="2733" dirty="0">
                <a:solidFill>
                  <a:srgbClr val="000000"/>
                </a:solidFill>
                <a:latin typeface="Aileron"/>
              </a:rPr>
              <a:t> </a:t>
            </a:r>
            <a:r>
              <a:rPr lang="en-US" sz="2733" dirty="0" err="1">
                <a:solidFill>
                  <a:srgbClr val="000000"/>
                </a:solidFill>
                <a:latin typeface="Aileron"/>
              </a:rPr>
              <a:t>rawatan</a:t>
            </a:r>
            <a:r>
              <a:rPr lang="en-US" sz="2733" dirty="0">
                <a:solidFill>
                  <a:srgbClr val="000000"/>
                </a:solidFill>
                <a:latin typeface="Aileron"/>
              </a:rPr>
              <a:t> </a:t>
            </a:r>
            <a:r>
              <a:rPr lang="en-US" sz="2733" dirty="0" err="1">
                <a:solidFill>
                  <a:srgbClr val="000000"/>
                </a:solidFill>
                <a:latin typeface="Aileron"/>
              </a:rPr>
              <a:t>perubatan</a:t>
            </a:r>
            <a:r>
              <a:rPr lang="en-US" sz="2733" dirty="0">
                <a:solidFill>
                  <a:srgbClr val="000000"/>
                </a:solidFill>
                <a:latin typeface="Aileron"/>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500794" y="4298403"/>
            <a:ext cx="11999972" cy="3716915"/>
          </a:xfrm>
          <a:prstGeom prst="rect">
            <a:avLst/>
          </a:prstGeom>
        </p:spPr>
        <p:txBody>
          <a:bodyPr lIns="0" tIns="0" rIns="0" bIns="0" rtlCol="0" anchor="t">
            <a:spAutoFit/>
          </a:bodyPr>
          <a:lstStyle/>
          <a:p>
            <a:pPr marL="812019" lvl="1" indent="-514350" algn="just">
              <a:lnSpc>
                <a:spcPts val="4191"/>
              </a:lnSpc>
              <a:buFont typeface="+mj-lt"/>
              <a:buAutoNum type="arabicPeriod"/>
            </a:pPr>
            <a:r>
              <a:rPr lang="en-US" sz="2757" dirty="0" err="1">
                <a:solidFill>
                  <a:srgbClr val="000000"/>
                </a:solidFill>
                <a:latin typeface="Aileron"/>
              </a:rPr>
              <a:t>Dapatkan</a:t>
            </a:r>
            <a:r>
              <a:rPr lang="en-US" sz="2757" dirty="0">
                <a:solidFill>
                  <a:srgbClr val="000000"/>
                </a:solidFill>
                <a:latin typeface="Aileron"/>
              </a:rPr>
              <a:t> </a:t>
            </a:r>
            <a:r>
              <a:rPr lang="en-US" sz="2757" dirty="0" err="1">
                <a:solidFill>
                  <a:srgbClr val="000000"/>
                </a:solidFill>
                <a:latin typeface="Aileron"/>
              </a:rPr>
              <a:t>bantuan</a:t>
            </a:r>
            <a:r>
              <a:rPr lang="en-US" sz="2757" dirty="0">
                <a:solidFill>
                  <a:srgbClr val="000000"/>
                </a:solidFill>
                <a:latin typeface="Aileron"/>
              </a:rPr>
              <a:t> </a:t>
            </a:r>
            <a:r>
              <a:rPr lang="en-US" sz="2757" dirty="0" err="1">
                <a:solidFill>
                  <a:srgbClr val="000000"/>
                </a:solidFill>
                <a:latin typeface="Aileron"/>
              </a:rPr>
              <a:t>kecemasan</a:t>
            </a:r>
            <a:r>
              <a:rPr lang="en-US" sz="2757" dirty="0">
                <a:solidFill>
                  <a:srgbClr val="000000"/>
                </a:solidFill>
                <a:latin typeface="Aileron"/>
              </a:rPr>
              <a:t> </a:t>
            </a:r>
            <a:r>
              <a:rPr lang="en-US" sz="2757" dirty="0" err="1">
                <a:solidFill>
                  <a:srgbClr val="000000"/>
                </a:solidFill>
                <a:latin typeface="Aileron"/>
              </a:rPr>
              <a:t>dengan</a:t>
            </a:r>
            <a:r>
              <a:rPr lang="en-US" sz="2757" dirty="0">
                <a:solidFill>
                  <a:srgbClr val="000000"/>
                </a:solidFill>
                <a:latin typeface="Aileron"/>
              </a:rPr>
              <a:t> </a:t>
            </a:r>
            <a:r>
              <a:rPr lang="en-US" sz="2757" dirty="0" err="1">
                <a:solidFill>
                  <a:srgbClr val="000000"/>
                </a:solidFill>
                <a:latin typeface="Aileron"/>
              </a:rPr>
              <a:t>hubungi</a:t>
            </a:r>
            <a:r>
              <a:rPr lang="en-US" sz="2757" dirty="0">
                <a:solidFill>
                  <a:srgbClr val="000000"/>
                </a:solidFill>
                <a:latin typeface="Aileron"/>
              </a:rPr>
              <a:t> </a:t>
            </a:r>
            <a:r>
              <a:rPr lang="en-US" sz="2757" dirty="0" err="1">
                <a:solidFill>
                  <a:srgbClr val="000000"/>
                </a:solidFill>
                <a:latin typeface="Aileron"/>
              </a:rPr>
              <a:t>talian</a:t>
            </a:r>
            <a:r>
              <a:rPr lang="en-US" sz="2757" dirty="0">
                <a:solidFill>
                  <a:srgbClr val="000000"/>
                </a:solidFill>
                <a:latin typeface="Aileron"/>
              </a:rPr>
              <a:t> </a:t>
            </a:r>
            <a:r>
              <a:rPr lang="en-US" sz="2757" dirty="0" err="1">
                <a:solidFill>
                  <a:srgbClr val="000000"/>
                </a:solidFill>
                <a:latin typeface="Aileron"/>
              </a:rPr>
              <a:t>kecemasan</a:t>
            </a:r>
            <a:r>
              <a:rPr lang="en-US" sz="2757" dirty="0">
                <a:solidFill>
                  <a:srgbClr val="000000"/>
                </a:solidFill>
                <a:latin typeface="Aileron"/>
              </a:rPr>
              <a:t> 999;</a:t>
            </a:r>
          </a:p>
          <a:p>
            <a:pPr marL="812019" lvl="1" indent="-514350" algn="just">
              <a:lnSpc>
                <a:spcPts val="4191"/>
              </a:lnSpc>
              <a:buFont typeface="+mj-lt"/>
              <a:buAutoNum type="arabicPeriod"/>
            </a:pPr>
            <a:r>
              <a:rPr lang="en-US" sz="2757" dirty="0" err="1">
                <a:solidFill>
                  <a:srgbClr val="000000"/>
                </a:solidFill>
                <a:latin typeface="Aileron"/>
              </a:rPr>
              <a:t>Tinggikan</a:t>
            </a:r>
            <a:r>
              <a:rPr lang="en-US" sz="2757" dirty="0">
                <a:solidFill>
                  <a:srgbClr val="000000"/>
                </a:solidFill>
                <a:latin typeface="Aileron"/>
              </a:rPr>
              <a:t> kaki </a:t>
            </a:r>
            <a:r>
              <a:rPr lang="en-US" sz="2757" dirty="0" err="1">
                <a:solidFill>
                  <a:srgbClr val="000000"/>
                </a:solidFill>
                <a:latin typeface="Aileron"/>
              </a:rPr>
              <a:t>mangsa</a:t>
            </a:r>
            <a:r>
              <a:rPr lang="en-US" sz="2757" dirty="0">
                <a:solidFill>
                  <a:srgbClr val="000000"/>
                </a:solidFill>
                <a:latin typeface="Aileron"/>
              </a:rPr>
              <a:t> </a:t>
            </a:r>
            <a:r>
              <a:rPr lang="en-US" sz="2757" dirty="0" err="1">
                <a:solidFill>
                  <a:srgbClr val="000000"/>
                </a:solidFill>
                <a:latin typeface="Aileron"/>
              </a:rPr>
              <a:t>untuk</a:t>
            </a:r>
            <a:r>
              <a:rPr lang="en-US" sz="2757" dirty="0">
                <a:solidFill>
                  <a:srgbClr val="000000"/>
                </a:solidFill>
                <a:latin typeface="Aileron"/>
              </a:rPr>
              <a:t> </a:t>
            </a:r>
            <a:r>
              <a:rPr lang="en-US" sz="2757" dirty="0" err="1">
                <a:solidFill>
                  <a:srgbClr val="000000"/>
                </a:solidFill>
                <a:latin typeface="Aileron"/>
              </a:rPr>
              <a:t>menambahkan</a:t>
            </a:r>
            <a:r>
              <a:rPr lang="en-US" sz="2757" dirty="0">
                <a:solidFill>
                  <a:srgbClr val="000000"/>
                </a:solidFill>
                <a:latin typeface="Aileron"/>
              </a:rPr>
              <a:t> </a:t>
            </a:r>
            <a:r>
              <a:rPr lang="en-US" sz="2757" dirty="0" err="1">
                <a:solidFill>
                  <a:srgbClr val="000000"/>
                </a:solidFill>
                <a:latin typeface="Aileron"/>
              </a:rPr>
              <a:t>bekalan</a:t>
            </a:r>
            <a:r>
              <a:rPr lang="en-US" sz="2757" dirty="0">
                <a:solidFill>
                  <a:srgbClr val="000000"/>
                </a:solidFill>
                <a:latin typeface="Aileron"/>
              </a:rPr>
              <a:t> </a:t>
            </a:r>
            <a:r>
              <a:rPr lang="en-US" sz="2757" dirty="0" err="1">
                <a:solidFill>
                  <a:srgbClr val="000000"/>
                </a:solidFill>
                <a:latin typeface="Aileron"/>
              </a:rPr>
              <a:t>darah</a:t>
            </a:r>
            <a:r>
              <a:rPr lang="en-US" sz="2757" dirty="0">
                <a:solidFill>
                  <a:srgbClr val="000000"/>
                </a:solidFill>
                <a:latin typeface="Aileron"/>
              </a:rPr>
              <a:t> dan </a:t>
            </a:r>
            <a:r>
              <a:rPr lang="en-US" sz="2757" dirty="0" err="1">
                <a:solidFill>
                  <a:srgbClr val="000000"/>
                </a:solidFill>
                <a:latin typeface="Aileron"/>
              </a:rPr>
              <a:t>oksigen</a:t>
            </a:r>
            <a:r>
              <a:rPr lang="en-US" sz="2757" dirty="0">
                <a:solidFill>
                  <a:srgbClr val="000000"/>
                </a:solidFill>
                <a:latin typeface="Aileron"/>
              </a:rPr>
              <a:t> </a:t>
            </a:r>
            <a:r>
              <a:rPr lang="en-US" sz="2757" dirty="0" err="1">
                <a:solidFill>
                  <a:srgbClr val="000000"/>
                </a:solidFill>
                <a:latin typeface="Aileron"/>
              </a:rPr>
              <a:t>kepada</a:t>
            </a:r>
            <a:r>
              <a:rPr lang="en-US" sz="2757" dirty="0">
                <a:solidFill>
                  <a:srgbClr val="000000"/>
                </a:solidFill>
                <a:latin typeface="Aileron"/>
              </a:rPr>
              <a:t> organ yang </a:t>
            </a:r>
            <a:r>
              <a:rPr lang="en-US" sz="2757" dirty="0" err="1">
                <a:solidFill>
                  <a:srgbClr val="000000"/>
                </a:solidFill>
                <a:latin typeface="Aileron"/>
              </a:rPr>
              <a:t>penting</a:t>
            </a:r>
            <a:r>
              <a:rPr lang="en-US" sz="2757" dirty="0">
                <a:solidFill>
                  <a:srgbClr val="000000"/>
                </a:solidFill>
                <a:latin typeface="Aileron"/>
              </a:rPr>
              <a:t>;</a:t>
            </a:r>
          </a:p>
          <a:p>
            <a:pPr marL="812019" lvl="1" indent="-514350" algn="just">
              <a:lnSpc>
                <a:spcPts val="4191"/>
              </a:lnSpc>
              <a:buFont typeface="+mj-lt"/>
              <a:buAutoNum type="arabicPeriod"/>
            </a:pPr>
            <a:r>
              <a:rPr lang="en-US" sz="2757" dirty="0" err="1">
                <a:solidFill>
                  <a:srgbClr val="000000"/>
                </a:solidFill>
                <a:latin typeface="Aileron"/>
              </a:rPr>
              <a:t>Pastikan</a:t>
            </a:r>
            <a:r>
              <a:rPr lang="en-US" sz="2757" dirty="0">
                <a:solidFill>
                  <a:srgbClr val="000000"/>
                </a:solidFill>
                <a:latin typeface="Aileron"/>
              </a:rPr>
              <a:t> </a:t>
            </a:r>
            <a:r>
              <a:rPr lang="en-US" sz="2757" dirty="0" err="1">
                <a:solidFill>
                  <a:srgbClr val="000000"/>
                </a:solidFill>
                <a:latin typeface="Aileron"/>
              </a:rPr>
              <a:t>saluran</a:t>
            </a:r>
            <a:r>
              <a:rPr lang="en-US" sz="2757" dirty="0">
                <a:solidFill>
                  <a:srgbClr val="000000"/>
                </a:solidFill>
                <a:latin typeface="Aileron"/>
              </a:rPr>
              <a:t> </a:t>
            </a:r>
            <a:r>
              <a:rPr lang="en-US" sz="2757" dirty="0" err="1">
                <a:solidFill>
                  <a:srgbClr val="000000"/>
                </a:solidFill>
                <a:latin typeface="Aileron"/>
              </a:rPr>
              <a:t>pernafasan</a:t>
            </a:r>
            <a:r>
              <a:rPr lang="en-US" sz="2757" dirty="0">
                <a:solidFill>
                  <a:srgbClr val="000000"/>
                </a:solidFill>
                <a:latin typeface="Aileron"/>
              </a:rPr>
              <a:t> </a:t>
            </a:r>
            <a:r>
              <a:rPr lang="en-US" sz="2757" dirty="0" err="1">
                <a:solidFill>
                  <a:srgbClr val="000000"/>
                </a:solidFill>
                <a:latin typeface="Aileron"/>
              </a:rPr>
              <a:t>tidak</a:t>
            </a:r>
            <a:r>
              <a:rPr lang="en-US" sz="2757" dirty="0">
                <a:solidFill>
                  <a:srgbClr val="000000"/>
                </a:solidFill>
                <a:latin typeface="Aileron"/>
              </a:rPr>
              <a:t> </a:t>
            </a:r>
            <a:r>
              <a:rPr lang="en-US" sz="2757" dirty="0" err="1">
                <a:solidFill>
                  <a:srgbClr val="000000"/>
                </a:solidFill>
                <a:latin typeface="Aileron"/>
              </a:rPr>
              <a:t>tersekat</a:t>
            </a:r>
            <a:r>
              <a:rPr lang="en-US" sz="2757" dirty="0">
                <a:solidFill>
                  <a:srgbClr val="000000"/>
                </a:solidFill>
                <a:latin typeface="Aileron"/>
              </a:rPr>
              <a:t>;</a:t>
            </a:r>
          </a:p>
          <a:p>
            <a:pPr marL="812019" lvl="1" indent="-514350" algn="just">
              <a:lnSpc>
                <a:spcPts val="4191"/>
              </a:lnSpc>
              <a:buFont typeface="+mj-lt"/>
              <a:buAutoNum type="arabicPeriod"/>
            </a:pPr>
            <a:r>
              <a:rPr lang="en-US" sz="2757" dirty="0">
                <a:solidFill>
                  <a:srgbClr val="000000"/>
                </a:solidFill>
                <a:latin typeface="Aileron"/>
              </a:rPr>
              <a:t>Rawat </a:t>
            </a:r>
            <a:r>
              <a:rPr lang="en-US" sz="2757" dirty="0" err="1">
                <a:solidFill>
                  <a:srgbClr val="000000"/>
                </a:solidFill>
                <a:latin typeface="Aileron"/>
              </a:rPr>
              <a:t>mangsa</a:t>
            </a:r>
            <a:r>
              <a:rPr lang="en-US" sz="2757" dirty="0">
                <a:solidFill>
                  <a:srgbClr val="000000"/>
                </a:solidFill>
                <a:latin typeface="Aileron"/>
              </a:rPr>
              <a:t> </a:t>
            </a:r>
            <a:r>
              <a:rPr lang="en-US" sz="2757" dirty="0" err="1">
                <a:solidFill>
                  <a:srgbClr val="000000"/>
                </a:solidFill>
                <a:latin typeface="Aileron"/>
              </a:rPr>
              <a:t>mengikut</a:t>
            </a:r>
            <a:r>
              <a:rPr lang="en-US" sz="2757" dirty="0">
                <a:solidFill>
                  <a:srgbClr val="000000"/>
                </a:solidFill>
                <a:latin typeface="Aileron"/>
              </a:rPr>
              <a:t> </a:t>
            </a:r>
            <a:r>
              <a:rPr lang="en-US" sz="2757" dirty="0" err="1">
                <a:solidFill>
                  <a:srgbClr val="000000"/>
                </a:solidFill>
                <a:latin typeface="Aileron"/>
              </a:rPr>
              <a:t>sebab</a:t>
            </a:r>
            <a:r>
              <a:rPr lang="en-US" sz="2757" dirty="0">
                <a:solidFill>
                  <a:srgbClr val="000000"/>
                </a:solidFill>
                <a:latin typeface="Aileron"/>
              </a:rPr>
              <a:t> </a:t>
            </a:r>
            <a:r>
              <a:rPr lang="en-US" sz="2757" dirty="0" err="1">
                <a:solidFill>
                  <a:srgbClr val="000000"/>
                </a:solidFill>
                <a:latin typeface="Aileron"/>
              </a:rPr>
              <a:t>mangsa</a:t>
            </a:r>
            <a:r>
              <a:rPr lang="en-US" sz="2757" dirty="0">
                <a:solidFill>
                  <a:srgbClr val="000000"/>
                </a:solidFill>
                <a:latin typeface="Aileron"/>
              </a:rPr>
              <a:t> </a:t>
            </a:r>
            <a:r>
              <a:rPr lang="en-US" sz="2757" dirty="0" err="1">
                <a:solidFill>
                  <a:srgbClr val="000000"/>
                </a:solidFill>
                <a:latin typeface="Aileron"/>
              </a:rPr>
              <a:t>mengalami</a:t>
            </a:r>
            <a:r>
              <a:rPr lang="en-US" sz="2757" dirty="0">
                <a:solidFill>
                  <a:srgbClr val="000000"/>
                </a:solidFill>
                <a:latin typeface="Aileron"/>
              </a:rPr>
              <a:t> </a:t>
            </a:r>
            <a:r>
              <a:rPr lang="en-US" sz="2757" dirty="0" err="1">
                <a:solidFill>
                  <a:srgbClr val="000000"/>
                </a:solidFill>
                <a:latin typeface="Aileron"/>
              </a:rPr>
              <a:t>renjatan</a:t>
            </a:r>
            <a:r>
              <a:rPr lang="en-US" sz="2757" dirty="0">
                <a:solidFill>
                  <a:srgbClr val="000000"/>
                </a:solidFill>
                <a:latin typeface="Aileron"/>
              </a:rPr>
              <a:t>;</a:t>
            </a:r>
          </a:p>
          <a:p>
            <a:pPr marL="812019" lvl="1" indent="-514350" algn="just">
              <a:lnSpc>
                <a:spcPts val="4191"/>
              </a:lnSpc>
              <a:buFont typeface="+mj-lt"/>
              <a:buAutoNum type="arabicPeriod"/>
            </a:pPr>
            <a:r>
              <a:rPr lang="en-US" sz="2757" dirty="0" err="1">
                <a:solidFill>
                  <a:srgbClr val="000000"/>
                </a:solidFill>
                <a:latin typeface="Aileron"/>
              </a:rPr>
              <a:t>Hantar</a:t>
            </a:r>
            <a:r>
              <a:rPr lang="en-US" sz="2757" dirty="0">
                <a:solidFill>
                  <a:srgbClr val="000000"/>
                </a:solidFill>
                <a:latin typeface="Aileron"/>
              </a:rPr>
              <a:t> </a:t>
            </a:r>
            <a:r>
              <a:rPr lang="en-US" sz="2757" dirty="0" err="1">
                <a:solidFill>
                  <a:srgbClr val="000000"/>
                </a:solidFill>
                <a:latin typeface="Aileron"/>
              </a:rPr>
              <a:t>mangsa</a:t>
            </a:r>
            <a:r>
              <a:rPr lang="en-US" sz="2757" dirty="0">
                <a:solidFill>
                  <a:srgbClr val="000000"/>
                </a:solidFill>
                <a:latin typeface="Aileron"/>
              </a:rPr>
              <a:t> </a:t>
            </a:r>
            <a:r>
              <a:rPr lang="en-US" sz="2757" dirty="0" err="1">
                <a:solidFill>
                  <a:srgbClr val="000000"/>
                </a:solidFill>
                <a:latin typeface="Aileron"/>
              </a:rPr>
              <a:t>ke</a:t>
            </a:r>
            <a:r>
              <a:rPr lang="en-US" sz="2757" dirty="0">
                <a:solidFill>
                  <a:srgbClr val="000000"/>
                </a:solidFill>
                <a:latin typeface="Aileron"/>
              </a:rPr>
              <a:t> hospital </a:t>
            </a:r>
            <a:r>
              <a:rPr lang="en-US" sz="2757" dirty="0" err="1">
                <a:solidFill>
                  <a:srgbClr val="000000"/>
                </a:solidFill>
                <a:latin typeface="Aileron"/>
              </a:rPr>
              <a:t>dengan</a:t>
            </a:r>
            <a:r>
              <a:rPr lang="en-US" sz="2757" dirty="0">
                <a:solidFill>
                  <a:srgbClr val="000000"/>
                </a:solidFill>
                <a:latin typeface="Aileron"/>
              </a:rPr>
              <a:t> </a:t>
            </a:r>
            <a:r>
              <a:rPr lang="en-US" sz="2757" dirty="0" err="1">
                <a:solidFill>
                  <a:srgbClr val="000000"/>
                </a:solidFill>
                <a:latin typeface="Aileron"/>
              </a:rPr>
              <a:t>kadar</a:t>
            </a:r>
            <a:r>
              <a:rPr lang="en-US" sz="2757" dirty="0">
                <a:solidFill>
                  <a:srgbClr val="000000"/>
                </a:solidFill>
                <a:latin typeface="Aileron"/>
              </a:rPr>
              <a:t> </a:t>
            </a:r>
            <a:r>
              <a:rPr lang="en-US" sz="2757" dirty="0" err="1">
                <a:solidFill>
                  <a:srgbClr val="000000"/>
                </a:solidFill>
                <a:latin typeface="Aileron"/>
              </a:rPr>
              <a:t>segera</a:t>
            </a:r>
            <a:r>
              <a:rPr lang="en-US" sz="2757" dirty="0">
                <a:solidFill>
                  <a:srgbClr val="000000"/>
                </a:solidFill>
                <a:latin typeface="Aileron"/>
              </a:rPr>
              <a:t> </a:t>
            </a:r>
            <a:r>
              <a:rPr lang="en-US" sz="2757" dirty="0" err="1">
                <a:solidFill>
                  <a:srgbClr val="000000"/>
                </a:solidFill>
                <a:latin typeface="Aileron"/>
              </a:rPr>
              <a:t>untuk</a:t>
            </a:r>
            <a:r>
              <a:rPr lang="en-US" sz="2757" dirty="0">
                <a:solidFill>
                  <a:srgbClr val="000000"/>
                </a:solidFill>
                <a:latin typeface="Aileron"/>
              </a:rPr>
              <a:t> </a:t>
            </a:r>
            <a:r>
              <a:rPr lang="en-US" sz="2757" dirty="0" err="1">
                <a:solidFill>
                  <a:srgbClr val="000000"/>
                </a:solidFill>
                <a:latin typeface="Aileron"/>
              </a:rPr>
              <a:t>dapatkan</a:t>
            </a:r>
            <a:r>
              <a:rPr lang="en-US" sz="2757" dirty="0">
                <a:solidFill>
                  <a:srgbClr val="000000"/>
                </a:solidFill>
                <a:latin typeface="Aileron"/>
              </a:rPr>
              <a:t> </a:t>
            </a:r>
            <a:r>
              <a:rPr lang="en-US" sz="2757" dirty="0" err="1">
                <a:solidFill>
                  <a:srgbClr val="000000"/>
                </a:solidFill>
                <a:latin typeface="Aileron"/>
              </a:rPr>
              <a:t>rawatan</a:t>
            </a:r>
            <a:r>
              <a:rPr lang="en-US" sz="2757" dirty="0">
                <a:solidFill>
                  <a:srgbClr val="000000"/>
                </a:solidFill>
                <a:latin typeface="Aileron"/>
              </a:rPr>
              <a:t> </a:t>
            </a:r>
            <a:r>
              <a:rPr lang="en-US" sz="2757" dirty="0" err="1">
                <a:solidFill>
                  <a:srgbClr val="000000"/>
                </a:solidFill>
                <a:latin typeface="Aileron"/>
              </a:rPr>
              <a:t>selanjutnya</a:t>
            </a:r>
            <a:r>
              <a:rPr lang="en-US" sz="2757" dirty="0">
                <a:solidFill>
                  <a:srgbClr val="000000"/>
                </a:solidFill>
                <a:latin typeface="Aileron"/>
              </a:rPr>
              <a:t>.</a:t>
            </a: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RENJATAN/KEJUTAN</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11409459" y="3520116"/>
            <a:ext cx="6878541" cy="4585694"/>
          </a:xfrm>
          <a:custGeom>
            <a:avLst/>
            <a:gdLst/>
            <a:ahLst/>
            <a:cxnLst/>
            <a:rect l="l" t="t" r="r" b="b"/>
            <a:pathLst>
              <a:path w="6878541" h="4585694">
                <a:moveTo>
                  <a:pt x="0" y="0"/>
                </a:moveTo>
                <a:lnTo>
                  <a:pt x="6878541" y="0"/>
                </a:lnTo>
                <a:lnTo>
                  <a:pt x="6878541" y="4585694"/>
                </a:lnTo>
                <a:lnTo>
                  <a:pt x="0" y="4585694"/>
                </a:lnTo>
                <a:lnTo>
                  <a:pt x="0" y="0"/>
                </a:lnTo>
                <a:close/>
              </a:path>
            </a:pathLst>
          </a:custGeom>
          <a:blipFill>
            <a:blip r:embed="rId4"/>
            <a:stretch>
              <a:fillRect/>
            </a:stretch>
          </a:blipFill>
        </p:spPr>
      </p:sp>
      <p:sp>
        <p:nvSpPr>
          <p:cNvPr id="7" name="TextBox 7"/>
          <p:cNvSpPr txBox="1"/>
          <p:nvPr/>
        </p:nvSpPr>
        <p:spPr>
          <a:xfrm>
            <a:off x="1061758" y="2284563"/>
            <a:ext cx="16020928"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TINDAKAN PERTOLONGAN CEMAS KEPADA MANGSA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9977" y="3369299"/>
            <a:ext cx="10673107" cy="3518295"/>
            <a:chOff x="0" y="0"/>
            <a:chExt cx="14230809" cy="4691060"/>
          </a:xfrm>
        </p:grpSpPr>
        <p:sp>
          <p:nvSpPr>
            <p:cNvPr id="3" name="TextBox 3"/>
            <p:cNvSpPr txBox="1"/>
            <p:nvPr/>
          </p:nvSpPr>
          <p:spPr>
            <a:xfrm>
              <a:off x="9495" y="1147053"/>
              <a:ext cx="14161232" cy="2539830"/>
            </a:xfrm>
            <a:prstGeom prst="rect">
              <a:avLst/>
            </a:prstGeom>
          </p:spPr>
          <p:txBody>
            <a:bodyPr lIns="0" tIns="0" rIns="0" bIns="0" rtlCol="0" anchor="t">
              <a:spAutoFit/>
            </a:bodyPr>
            <a:lstStyle/>
            <a:p>
              <a:pPr algn="ctr">
                <a:lnSpc>
                  <a:spcPts val="7213"/>
                </a:lnSpc>
              </a:pPr>
              <a:r>
                <a:rPr lang="en-US" sz="7213" spc="36">
                  <a:solidFill>
                    <a:srgbClr val="2B2C30"/>
                  </a:solidFill>
                  <a:latin typeface="Open Sauce Bold"/>
                </a:rPr>
                <a:t>RENJATAN ELEKTRIK </a:t>
              </a:r>
              <a:r>
                <a:rPr lang="en-US" sz="7213" spc="36">
                  <a:solidFill>
                    <a:srgbClr val="2B2C30"/>
                  </a:solidFill>
                  <a:latin typeface="Open Sauce Bold Italics"/>
                </a:rPr>
                <a:t>(ELECTRIC SHOCK) </a:t>
              </a:r>
            </a:p>
          </p:txBody>
        </p:sp>
        <p:grpSp>
          <p:nvGrpSpPr>
            <p:cNvPr id="4" name="Group 4"/>
            <p:cNvGrpSpPr/>
            <p:nvPr/>
          </p:nvGrpSpPr>
          <p:grpSpPr>
            <a:xfrm rot="5400000">
              <a:off x="6888075" y="-2591592"/>
              <a:ext cx="394578" cy="14170727"/>
              <a:chOff x="0" y="0"/>
              <a:chExt cx="77941" cy="2799156"/>
            </a:xfrm>
          </p:grpSpPr>
          <p:sp>
            <p:nvSpPr>
              <p:cNvPr id="5" name="Freeform 5"/>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rot="-5400000">
              <a:off x="6948156" y="-6888075"/>
              <a:ext cx="394578" cy="14170727"/>
              <a:chOff x="0" y="0"/>
              <a:chExt cx="77941" cy="2799156"/>
            </a:xfrm>
          </p:grpSpPr>
          <p:sp>
            <p:nvSpPr>
              <p:cNvPr id="8" name="Freeform 8"/>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9" name="TextBox 9"/>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0" name="Freeform 10"/>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7043599" y="3934472"/>
            <a:ext cx="10215701" cy="4941690"/>
          </a:xfrm>
          <a:prstGeom prst="rect">
            <a:avLst/>
          </a:prstGeom>
        </p:spPr>
        <p:txBody>
          <a:bodyPr lIns="0" tIns="0" rIns="0" bIns="0" rtlCol="0" anchor="t">
            <a:spAutoFit/>
          </a:bodyPr>
          <a:lstStyle/>
          <a:p>
            <a:pPr marL="685958" lvl="1" indent="-342979" algn="just">
              <a:lnSpc>
                <a:spcPts val="3526"/>
              </a:lnSpc>
              <a:buFont typeface="Arial"/>
              <a:buChar char="•"/>
            </a:pPr>
            <a:r>
              <a:rPr lang="en-US" sz="3177">
                <a:solidFill>
                  <a:srgbClr val="000000"/>
                </a:solidFill>
                <a:latin typeface="Aileron"/>
              </a:rPr>
              <a:t>Renjatan elektrik boleh berlaku apabila ada manusia yang </a:t>
            </a:r>
            <a:r>
              <a:rPr lang="en-US" sz="3177">
                <a:solidFill>
                  <a:srgbClr val="000000"/>
                </a:solidFill>
                <a:latin typeface="Aileron Bold"/>
              </a:rPr>
              <a:t>bersentuhan dengan sumber elektrik</a:t>
            </a:r>
            <a:r>
              <a:rPr lang="en-US" sz="3177">
                <a:solidFill>
                  <a:srgbClr val="000000"/>
                </a:solidFill>
                <a:latin typeface="Aileron"/>
              </a:rPr>
              <a:t> di mana arus elektrik mengalir melalui tubuh terus ke bumi untuk dineutralkan. Keadaan ini boleh menyebabkan organ – organ dalam manusia mengalami kerosakkan dan fungsi tubuh manusia juga boleh rosak atau gagal berfungsi.</a:t>
            </a:r>
          </a:p>
          <a:p>
            <a:pPr algn="just">
              <a:lnSpc>
                <a:spcPts val="3526"/>
              </a:lnSpc>
            </a:pPr>
            <a:endParaRPr lang="en-US" sz="3177">
              <a:solidFill>
                <a:srgbClr val="000000"/>
              </a:solidFill>
              <a:latin typeface="Aileron"/>
            </a:endParaRPr>
          </a:p>
          <a:p>
            <a:pPr marL="685958" lvl="1" indent="-342979" algn="just">
              <a:lnSpc>
                <a:spcPts val="3526"/>
              </a:lnSpc>
              <a:buFont typeface="Arial"/>
              <a:buChar char="•"/>
            </a:pPr>
            <a:r>
              <a:rPr lang="en-US" sz="3177">
                <a:solidFill>
                  <a:srgbClr val="000000"/>
                </a:solidFill>
                <a:latin typeface="Aileron"/>
              </a:rPr>
              <a:t>Lebih tinggi arus/voltan elektrik, lebih tinggi risiko kematian</a:t>
            </a:r>
          </a:p>
          <a:p>
            <a:pPr algn="just">
              <a:lnSpc>
                <a:spcPts val="3526"/>
              </a:lnSpc>
            </a:pPr>
            <a:endParaRPr lang="en-US" sz="3177">
              <a:solidFill>
                <a:srgbClr val="000000"/>
              </a:solidFill>
              <a:latin typeface="Aileron"/>
            </a:endParaRPr>
          </a:p>
        </p:txBody>
      </p:sp>
      <p:sp>
        <p:nvSpPr>
          <p:cNvPr id="4" name="TextBox 4"/>
          <p:cNvSpPr txBox="1"/>
          <p:nvPr/>
        </p:nvSpPr>
        <p:spPr>
          <a:xfrm>
            <a:off x="6450810" y="1370651"/>
            <a:ext cx="1080849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 ELEKTRIK </a:t>
            </a:r>
          </a:p>
        </p:txBody>
      </p:sp>
      <p:sp>
        <p:nvSpPr>
          <p:cNvPr id="5" name="Freeform 5"/>
          <p:cNvSpPr/>
          <p:nvPr/>
        </p:nvSpPr>
        <p:spPr>
          <a:xfrm>
            <a:off x="9187966" y="1955429"/>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0" y="0"/>
            <a:ext cx="6450810" cy="10287000"/>
          </a:xfrm>
          <a:custGeom>
            <a:avLst/>
            <a:gdLst/>
            <a:ahLst/>
            <a:cxnLst/>
            <a:rect l="l" t="t" r="r" b="b"/>
            <a:pathLst>
              <a:path w="6450810" h="10287000">
                <a:moveTo>
                  <a:pt x="0" y="0"/>
                </a:moveTo>
                <a:lnTo>
                  <a:pt x="6450810" y="0"/>
                </a:lnTo>
                <a:lnTo>
                  <a:pt x="6450810" y="10287000"/>
                </a:lnTo>
                <a:lnTo>
                  <a:pt x="0" y="10287000"/>
                </a:lnTo>
                <a:lnTo>
                  <a:pt x="0" y="0"/>
                </a:lnTo>
                <a:close/>
              </a:path>
            </a:pathLst>
          </a:custGeom>
          <a:blipFill>
            <a:blip r:embed="rId4"/>
            <a:stretch>
              <a:fillRect l="-37003" r="-44323"/>
            </a:stretch>
          </a:blipFill>
        </p:spPr>
      </p:sp>
      <p:sp>
        <p:nvSpPr>
          <p:cNvPr id="7" name="TextBox 7"/>
          <p:cNvSpPr txBox="1"/>
          <p:nvPr/>
        </p:nvSpPr>
        <p:spPr>
          <a:xfrm>
            <a:off x="6450810" y="2703863"/>
            <a:ext cx="11002881" cy="554335"/>
          </a:xfrm>
          <a:prstGeom prst="rect">
            <a:avLst/>
          </a:prstGeom>
        </p:spPr>
        <p:txBody>
          <a:bodyPr lIns="0" tIns="0" rIns="0" bIns="0" rtlCol="0" anchor="t">
            <a:spAutoFit/>
          </a:bodyPr>
          <a:lstStyle/>
          <a:p>
            <a:pPr algn="ctr">
              <a:lnSpc>
                <a:spcPts val="4413"/>
              </a:lnSpc>
            </a:pPr>
            <a:r>
              <a:rPr lang="en-US" sz="3502">
                <a:solidFill>
                  <a:srgbClr val="FF3131"/>
                </a:solidFill>
                <a:latin typeface="Aileron Bold"/>
              </a:rPr>
              <a:t>KECEDERAAN AKIBAT RENJATAN ELEKTRIK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70651"/>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 ELEKTRIK </a:t>
            </a:r>
          </a:p>
        </p:txBody>
      </p:sp>
      <p:sp>
        <p:nvSpPr>
          <p:cNvPr id="4" name="TextBox 4"/>
          <p:cNvSpPr txBox="1"/>
          <p:nvPr/>
        </p:nvSpPr>
        <p:spPr>
          <a:xfrm>
            <a:off x="1028700" y="2046638"/>
            <a:ext cx="16327796" cy="554335"/>
          </a:xfrm>
          <a:prstGeom prst="rect">
            <a:avLst/>
          </a:prstGeom>
        </p:spPr>
        <p:txBody>
          <a:bodyPr lIns="0" tIns="0" rIns="0" bIns="0" rtlCol="0" anchor="t">
            <a:spAutoFit/>
          </a:bodyPr>
          <a:lstStyle/>
          <a:p>
            <a:pPr algn="ctr">
              <a:lnSpc>
                <a:spcPts val="4413"/>
              </a:lnSpc>
            </a:pPr>
            <a:r>
              <a:rPr lang="en-US" sz="3502">
                <a:solidFill>
                  <a:srgbClr val="FF3131"/>
                </a:solidFill>
                <a:latin typeface="Aileron Bold"/>
              </a:rPr>
              <a:t>KOMPLIKASI AKIBAT </a:t>
            </a:r>
          </a:p>
        </p:txBody>
      </p:sp>
      <p:sp>
        <p:nvSpPr>
          <p:cNvPr id="5" name="Freeform 5"/>
          <p:cNvSpPr/>
          <p:nvPr/>
        </p:nvSpPr>
        <p:spPr>
          <a:xfrm>
            <a:off x="11043222" y="3126494"/>
            <a:ext cx="6876129" cy="4987866"/>
          </a:xfrm>
          <a:custGeom>
            <a:avLst/>
            <a:gdLst/>
            <a:ahLst/>
            <a:cxnLst/>
            <a:rect l="l" t="t" r="r" b="b"/>
            <a:pathLst>
              <a:path w="6876129" h="4987866">
                <a:moveTo>
                  <a:pt x="0" y="0"/>
                </a:moveTo>
                <a:lnTo>
                  <a:pt x="6876129" y="0"/>
                </a:lnTo>
                <a:lnTo>
                  <a:pt x="6876129" y="4987866"/>
                </a:lnTo>
                <a:lnTo>
                  <a:pt x="0" y="4987866"/>
                </a:lnTo>
                <a:lnTo>
                  <a:pt x="0" y="0"/>
                </a:lnTo>
                <a:close/>
              </a:path>
            </a:pathLst>
          </a:custGeom>
          <a:blipFill>
            <a:blip r:embed="rId3"/>
            <a:stretch>
              <a:fillRect/>
            </a:stretch>
          </a:blipFill>
        </p:spPr>
      </p:sp>
      <p:sp>
        <p:nvSpPr>
          <p:cNvPr id="6" name="Freeform 6"/>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4">
              <a:alphaModFix amt="15000"/>
            </a:blip>
            <a:stretch>
              <a:fillRect/>
            </a:stretch>
          </a:blipFill>
        </p:spPr>
      </p:sp>
      <p:sp>
        <p:nvSpPr>
          <p:cNvPr id="7" name="TextBox 7"/>
          <p:cNvSpPr txBox="1"/>
          <p:nvPr/>
        </p:nvSpPr>
        <p:spPr>
          <a:xfrm>
            <a:off x="1588173" y="3145544"/>
            <a:ext cx="9277964" cy="5531040"/>
          </a:xfrm>
          <a:prstGeom prst="rect">
            <a:avLst/>
          </a:prstGeom>
        </p:spPr>
        <p:txBody>
          <a:bodyPr lIns="0" tIns="0" rIns="0" bIns="0" rtlCol="0" anchor="t">
            <a:spAutoFit/>
          </a:bodyPr>
          <a:lstStyle/>
          <a:p>
            <a:pPr algn="just">
              <a:lnSpc>
                <a:spcPts val="3619"/>
              </a:lnSpc>
            </a:pPr>
            <a:r>
              <a:rPr lang="en-US" sz="3260">
                <a:solidFill>
                  <a:srgbClr val="000000"/>
                </a:solidFill>
                <a:latin typeface="Aileron"/>
              </a:rPr>
              <a:t>Kesan daripada renjatan elektrik :</a:t>
            </a:r>
          </a:p>
          <a:p>
            <a:pPr marL="703927" lvl="1" indent="-351963" algn="just">
              <a:lnSpc>
                <a:spcPts val="3619"/>
              </a:lnSpc>
              <a:buFont typeface="Arial"/>
              <a:buChar char="•"/>
            </a:pPr>
            <a:r>
              <a:rPr lang="en-US" sz="3260">
                <a:solidFill>
                  <a:srgbClr val="000000"/>
                </a:solidFill>
                <a:latin typeface="Aileron"/>
              </a:rPr>
              <a:t>Boleh terjadinya serangan jantung kepada mangsa dan biasanya menyebabkan kematian;</a:t>
            </a:r>
          </a:p>
          <a:p>
            <a:pPr marL="703927" lvl="1" indent="-351963" algn="just">
              <a:lnSpc>
                <a:spcPts val="3619"/>
              </a:lnSpc>
              <a:buFont typeface="Arial"/>
              <a:buChar char="•"/>
            </a:pPr>
            <a:r>
              <a:rPr lang="en-US" sz="3260">
                <a:solidFill>
                  <a:srgbClr val="000000"/>
                </a:solidFill>
                <a:latin typeface="Aileron"/>
              </a:rPr>
              <a:t>Boleh mengakibatkan organ penting dalam tubuh mangsa rosak bergantung keseriusan tahap renjatan yang berlaku;</a:t>
            </a:r>
          </a:p>
          <a:p>
            <a:pPr marL="703927" lvl="1" indent="-351963" algn="just">
              <a:lnSpc>
                <a:spcPts val="3619"/>
              </a:lnSpc>
              <a:buFont typeface="Arial"/>
              <a:buChar char="•"/>
            </a:pPr>
            <a:r>
              <a:rPr lang="en-US" sz="3260">
                <a:solidFill>
                  <a:srgbClr val="000000"/>
                </a:solidFill>
                <a:latin typeface="Aileron"/>
              </a:rPr>
              <a:t>Boleh menyebabkan kulit mangsa mengalami terbakar (luka terbakar);</a:t>
            </a:r>
          </a:p>
          <a:p>
            <a:pPr marL="703927" lvl="1" indent="-351963" algn="just">
              <a:lnSpc>
                <a:spcPts val="3619"/>
              </a:lnSpc>
              <a:buFont typeface="Arial"/>
              <a:buChar char="•"/>
            </a:pPr>
            <a:r>
              <a:rPr lang="en-US" sz="3260">
                <a:solidFill>
                  <a:srgbClr val="000000"/>
                </a:solidFill>
                <a:latin typeface="Aileron"/>
              </a:rPr>
              <a:t>Boleh mengakibatkan otak mangsa mengalami kerosakan dan menyebabkan sistem saraf rosak.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70651"/>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RENJATAN ELEKTRIK </a:t>
            </a:r>
          </a:p>
        </p:txBody>
      </p:sp>
      <p:sp>
        <p:nvSpPr>
          <p:cNvPr id="4" name="TextBox 4"/>
          <p:cNvSpPr txBox="1"/>
          <p:nvPr/>
        </p:nvSpPr>
        <p:spPr>
          <a:xfrm>
            <a:off x="1028700" y="2046638"/>
            <a:ext cx="16327796" cy="554335"/>
          </a:xfrm>
          <a:prstGeom prst="rect">
            <a:avLst/>
          </a:prstGeom>
        </p:spPr>
        <p:txBody>
          <a:bodyPr lIns="0" tIns="0" rIns="0" bIns="0" rtlCol="0" anchor="t">
            <a:spAutoFit/>
          </a:bodyPr>
          <a:lstStyle/>
          <a:p>
            <a:pPr algn="ctr">
              <a:lnSpc>
                <a:spcPts val="4413"/>
              </a:lnSpc>
            </a:pPr>
            <a:r>
              <a:rPr lang="en-US" sz="3502">
                <a:solidFill>
                  <a:srgbClr val="FF3131"/>
                </a:solidFill>
                <a:latin typeface="Aileron Bold"/>
              </a:rPr>
              <a:t>TINDAKAN PERAWATAN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12035705" y="2075213"/>
            <a:ext cx="5647643" cy="7525843"/>
          </a:xfrm>
          <a:custGeom>
            <a:avLst/>
            <a:gdLst/>
            <a:ahLst/>
            <a:cxnLst/>
            <a:rect l="l" t="t" r="r" b="b"/>
            <a:pathLst>
              <a:path w="5647643" h="7525843">
                <a:moveTo>
                  <a:pt x="0" y="0"/>
                </a:moveTo>
                <a:lnTo>
                  <a:pt x="5647644" y="0"/>
                </a:lnTo>
                <a:lnTo>
                  <a:pt x="5647644" y="7525843"/>
                </a:lnTo>
                <a:lnTo>
                  <a:pt x="0" y="7525843"/>
                </a:lnTo>
                <a:lnTo>
                  <a:pt x="0" y="0"/>
                </a:lnTo>
                <a:close/>
              </a:path>
            </a:pathLst>
          </a:custGeom>
          <a:blipFill>
            <a:blip r:embed="rId4"/>
            <a:stretch>
              <a:fillRect/>
            </a:stretch>
          </a:blipFill>
        </p:spPr>
      </p:sp>
      <p:sp>
        <p:nvSpPr>
          <p:cNvPr id="7" name="TextBox 7"/>
          <p:cNvSpPr txBox="1"/>
          <p:nvPr/>
        </p:nvSpPr>
        <p:spPr>
          <a:xfrm>
            <a:off x="982525" y="3044937"/>
            <a:ext cx="10811076" cy="6540252"/>
          </a:xfrm>
          <a:prstGeom prst="rect">
            <a:avLst/>
          </a:prstGeom>
        </p:spPr>
        <p:txBody>
          <a:bodyPr wrap="square" lIns="0" tIns="0" rIns="0" bIns="0" rtlCol="0" anchor="t">
            <a:spAutoFit/>
          </a:bodyPr>
          <a:lstStyle/>
          <a:p>
            <a:pPr marL="809228" lvl="1" indent="-514350" algn="just">
              <a:lnSpc>
                <a:spcPts val="3032"/>
              </a:lnSpc>
              <a:buFont typeface="+mj-lt"/>
              <a:buAutoNum type="arabicPeriod"/>
            </a:pPr>
            <a:r>
              <a:rPr lang="en-US" sz="2731" dirty="0" err="1">
                <a:solidFill>
                  <a:srgbClr val="000000"/>
                </a:solidFill>
                <a:latin typeface="Aileron"/>
              </a:rPr>
              <a:t>Dapatkan</a:t>
            </a:r>
            <a:r>
              <a:rPr lang="en-US" sz="2731" dirty="0">
                <a:solidFill>
                  <a:srgbClr val="000000"/>
                </a:solidFill>
                <a:latin typeface="Aileron"/>
              </a:rPr>
              <a:t> </a:t>
            </a:r>
            <a:r>
              <a:rPr lang="en-US" sz="2731" dirty="0" err="1">
                <a:solidFill>
                  <a:srgbClr val="000000"/>
                </a:solidFill>
                <a:latin typeface="Aileron"/>
              </a:rPr>
              <a:t>bantuan</a:t>
            </a:r>
            <a:r>
              <a:rPr lang="en-US" sz="2731" dirty="0">
                <a:solidFill>
                  <a:srgbClr val="000000"/>
                </a:solidFill>
                <a:latin typeface="Aileron"/>
              </a:rPr>
              <a:t> </a:t>
            </a:r>
            <a:r>
              <a:rPr lang="en-US" sz="2731" dirty="0" err="1">
                <a:solidFill>
                  <a:srgbClr val="000000"/>
                </a:solidFill>
                <a:latin typeface="Aileron"/>
              </a:rPr>
              <a:t>dengan</a:t>
            </a:r>
            <a:r>
              <a:rPr lang="en-US" sz="2731" dirty="0">
                <a:solidFill>
                  <a:srgbClr val="000000"/>
                </a:solidFill>
                <a:latin typeface="Aileron"/>
              </a:rPr>
              <a:t> </a:t>
            </a:r>
            <a:r>
              <a:rPr lang="en-US" sz="2731" dirty="0" err="1">
                <a:solidFill>
                  <a:srgbClr val="000000"/>
                </a:solidFill>
                <a:latin typeface="Aileron"/>
              </a:rPr>
              <a:t>menghubungi</a:t>
            </a:r>
            <a:r>
              <a:rPr lang="en-US" sz="2731" dirty="0">
                <a:solidFill>
                  <a:srgbClr val="000000"/>
                </a:solidFill>
                <a:latin typeface="Aileron"/>
              </a:rPr>
              <a:t> </a:t>
            </a:r>
            <a:r>
              <a:rPr lang="en-US" sz="2731" dirty="0" err="1">
                <a:solidFill>
                  <a:srgbClr val="000000"/>
                </a:solidFill>
                <a:latin typeface="Aileron"/>
              </a:rPr>
              <a:t>talian</a:t>
            </a:r>
            <a:r>
              <a:rPr lang="en-US" sz="2731" dirty="0">
                <a:solidFill>
                  <a:srgbClr val="000000"/>
                </a:solidFill>
                <a:latin typeface="Aileron"/>
              </a:rPr>
              <a:t> </a:t>
            </a:r>
            <a:r>
              <a:rPr lang="en-US" sz="2731" dirty="0" err="1">
                <a:solidFill>
                  <a:srgbClr val="000000"/>
                </a:solidFill>
                <a:latin typeface="Aileron"/>
              </a:rPr>
              <a:t>kecemasan</a:t>
            </a:r>
            <a:r>
              <a:rPr lang="en-US" sz="2731" dirty="0">
                <a:solidFill>
                  <a:srgbClr val="000000"/>
                </a:solidFill>
                <a:latin typeface="Aileron"/>
              </a:rPr>
              <a:t> (999);</a:t>
            </a:r>
          </a:p>
          <a:p>
            <a:pPr marL="809228" lvl="1" indent="-514350" algn="just">
              <a:lnSpc>
                <a:spcPts val="3032"/>
              </a:lnSpc>
              <a:buFont typeface="+mj-lt"/>
              <a:buAutoNum type="arabicPeriod"/>
            </a:pPr>
            <a:endParaRPr lang="en-US" sz="2731" dirty="0">
              <a:solidFill>
                <a:srgbClr val="000000"/>
              </a:solidFill>
              <a:latin typeface="Aileron"/>
            </a:endParaRPr>
          </a:p>
          <a:p>
            <a:pPr marL="809228" lvl="1" indent="-514350" algn="just">
              <a:lnSpc>
                <a:spcPts val="3032"/>
              </a:lnSpc>
              <a:buFont typeface="+mj-lt"/>
              <a:buAutoNum type="arabicPeriod"/>
            </a:pPr>
            <a:r>
              <a:rPr lang="en-US" sz="2731" dirty="0" err="1">
                <a:solidFill>
                  <a:srgbClr val="000000"/>
                </a:solidFill>
                <a:latin typeface="Aileron"/>
              </a:rPr>
              <a:t>Matikan</a:t>
            </a:r>
            <a:r>
              <a:rPr lang="en-US" sz="2731" dirty="0">
                <a:solidFill>
                  <a:srgbClr val="000000"/>
                </a:solidFill>
                <a:latin typeface="Aileron"/>
              </a:rPr>
              <a:t> </a:t>
            </a:r>
            <a:r>
              <a:rPr lang="en-US" sz="2731" dirty="0" err="1">
                <a:solidFill>
                  <a:srgbClr val="000000"/>
                </a:solidFill>
                <a:latin typeface="Aileron"/>
              </a:rPr>
              <a:t>punca</a:t>
            </a:r>
            <a:r>
              <a:rPr lang="en-US" sz="2731" dirty="0">
                <a:solidFill>
                  <a:srgbClr val="000000"/>
                </a:solidFill>
                <a:latin typeface="Aileron"/>
              </a:rPr>
              <a:t> </a:t>
            </a:r>
            <a:r>
              <a:rPr lang="en-US" sz="2731" dirty="0" err="1">
                <a:solidFill>
                  <a:srgbClr val="000000"/>
                </a:solidFill>
                <a:latin typeface="Aileron"/>
              </a:rPr>
              <a:t>bekalan</a:t>
            </a:r>
            <a:r>
              <a:rPr lang="en-US" sz="2731" dirty="0">
                <a:solidFill>
                  <a:srgbClr val="000000"/>
                </a:solidFill>
                <a:latin typeface="Aileron"/>
              </a:rPr>
              <a:t> </a:t>
            </a:r>
            <a:r>
              <a:rPr lang="en-US" sz="2731" dirty="0" err="1">
                <a:solidFill>
                  <a:srgbClr val="000000"/>
                </a:solidFill>
                <a:latin typeface="Aileron"/>
              </a:rPr>
              <a:t>elektrik</a:t>
            </a:r>
            <a:r>
              <a:rPr lang="en-US" sz="2731" dirty="0">
                <a:solidFill>
                  <a:srgbClr val="000000"/>
                </a:solidFill>
                <a:latin typeface="Aileron"/>
              </a:rPr>
              <a:t>;</a:t>
            </a:r>
          </a:p>
          <a:p>
            <a:pPr marL="809228" lvl="1" indent="-514350" algn="just">
              <a:lnSpc>
                <a:spcPts val="3032"/>
              </a:lnSpc>
              <a:buFont typeface="+mj-lt"/>
              <a:buAutoNum type="arabicPeriod"/>
            </a:pPr>
            <a:endParaRPr lang="en-US" sz="2731" dirty="0">
              <a:solidFill>
                <a:srgbClr val="000000"/>
              </a:solidFill>
              <a:latin typeface="Aileron"/>
            </a:endParaRPr>
          </a:p>
          <a:p>
            <a:pPr marL="809228" lvl="1" indent="-514350" algn="just">
              <a:lnSpc>
                <a:spcPts val="3032"/>
              </a:lnSpc>
              <a:buFont typeface="+mj-lt"/>
              <a:buAutoNum type="arabicPeriod"/>
            </a:pPr>
            <a:r>
              <a:rPr lang="en-US" sz="2731" dirty="0" err="1">
                <a:solidFill>
                  <a:srgbClr val="000000"/>
                </a:solidFill>
                <a:latin typeface="Aileron"/>
              </a:rPr>
              <a:t>Jika</a:t>
            </a:r>
            <a:r>
              <a:rPr lang="en-US" sz="2731" dirty="0">
                <a:solidFill>
                  <a:srgbClr val="000000"/>
                </a:solidFill>
                <a:latin typeface="Aileron"/>
              </a:rPr>
              <a:t> </a:t>
            </a:r>
            <a:r>
              <a:rPr lang="en-US" sz="2731" dirty="0" err="1">
                <a:solidFill>
                  <a:srgbClr val="000000"/>
                </a:solidFill>
                <a:latin typeface="Aileron"/>
              </a:rPr>
              <a:t>tidak</a:t>
            </a:r>
            <a:r>
              <a:rPr lang="en-US" sz="2731" dirty="0">
                <a:solidFill>
                  <a:srgbClr val="000000"/>
                </a:solidFill>
                <a:latin typeface="Aileron"/>
              </a:rPr>
              <a:t> </a:t>
            </a:r>
            <a:r>
              <a:rPr lang="en-US" sz="2731" dirty="0" err="1">
                <a:solidFill>
                  <a:srgbClr val="000000"/>
                </a:solidFill>
                <a:latin typeface="Aileron"/>
              </a:rPr>
              <a:t>boleh</a:t>
            </a:r>
            <a:r>
              <a:rPr lang="en-US" sz="2731" dirty="0">
                <a:solidFill>
                  <a:srgbClr val="000000"/>
                </a:solidFill>
                <a:latin typeface="Aileron"/>
              </a:rPr>
              <a:t> </a:t>
            </a:r>
            <a:r>
              <a:rPr lang="en-US" sz="2731" dirty="0" err="1">
                <a:solidFill>
                  <a:srgbClr val="000000"/>
                </a:solidFill>
                <a:latin typeface="Aileron"/>
              </a:rPr>
              <a:t>matikan</a:t>
            </a:r>
            <a:r>
              <a:rPr lang="en-US" sz="2731" dirty="0">
                <a:solidFill>
                  <a:srgbClr val="000000"/>
                </a:solidFill>
                <a:latin typeface="Aileron"/>
              </a:rPr>
              <a:t> </a:t>
            </a:r>
            <a:r>
              <a:rPr lang="en-US" sz="2731" dirty="0" err="1">
                <a:solidFill>
                  <a:srgbClr val="000000"/>
                </a:solidFill>
                <a:latin typeface="Aileron"/>
              </a:rPr>
              <a:t>punca</a:t>
            </a:r>
            <a:r>
              <a:rPr lang="en-US" sz="2731" dirty="0">
                <a:solidFill>
                  <a:srgbClr val="000000"/>
                </a:solidFill>
                <a:latin typeface="Aileron"/>
              </a:rPr>
              <a:t> </a:t>
            </a:r>
            <a:r>
              <a:rPr lang="en-US" sz="2731" dirty="0" err="1">
                <a:solidFill>
                  <a:srgbClr val="000000"/>
                </a:solidFill>
                <a:latin typeface="Aileron"/>
              </a:rPr>
              <a:t>bekalan</a:t>
            </a:r>
            <a:r>
              <a:rPr lang="en-US" sz="2731" dirty="0">
                <a:solidFill>
                  <a:srgbClr val="000000"/>
                </a:solidFill>
                <a:latin typeface="Aileron"/>
              </a:rPr>
              <a:t> </a:t>
            </a:r>
            <a:r>
              <a:rPr lang="en-US" sz="2731" dirty="0" err="1">
                <a:solidFill>
                  <a:srgbClr val="000000"/>
                </a:solidFill>
                <a:latin typeface="Aileron"/>
              </a:rPr>
              <a:t>elektrik</a:t>
            </a:r>
            <a:r>
              <a:rPr lang="en-US" sz="2731" dirty="0">
                <a:solidFill>
                  <a:srgbClr val="000000"/>
                </a:solidFill>
                <a:latin typeface="Aileron"/>
              </a:rPr>
              <a:t>, </a:t>
            </a:r>
            <a:r>
              <a:rPr lang="en-US" sz="2731" dirty="0" err="1">
                <a:solidFill>
                  <a:srgbClr val="000000"/>
                </a:solidFill>
                <a:latin typeface="Aileron"/>
              </a:rPr>
              <a:t>alihkan</a:t>
            </a:r>
            <a:r>
              <a:rPr lang="en-US" sz="2731" dirty="0">
                <a:solidFill>
                  <a:srgbClr val="000000"/>
                </a:solidFill>
                <a:latin typeface="Aileron"/>
              </a:rPr>
              <a:t> </a:t>
            </a:r>
            <a:r>
              <a:rPr lang="en-US" sz="2731" dirty="0" err="1">
                <a:solidFill>
                  <a:srgbClr val="000000"/>
                </a:solidFill>
                <a:latin typeface="Aileron"/>
              </a:rPr>
              <a:t>aliran</a:t>
            </a:r>
            <a:r>
              <a:rPr lang="en-US" sz="2731" dirty="0">
                <a:solidFill>
                  <a:srgbClr val="000000"/>
                </a:solidFill>
                <a:latin typeface="Aileron"/>
              </a:rPr>
              <a:t> </a:t>
            </a:r>
            <a:r>
              <a:rPr lang="en-US" sz="2731" dirty="0" err="1">
                <a:solidFill>
                  <a:srgbClr val="000000"/>
                </a:solidFill>
                <a:latin typeface="Aileron"/>
              </a:rPr>
              <a:t>elektrik</a:t>
            </a:r>
            <a:r>
              <a:rPr lang="en-US" sz="2731" dirty="0">
                <a:solidFill>
                  <a:srgbClr val="000000"/>
                </a:solidFill>
                <a:latin typeface="Aileron"/>
              </a:rPr>
              <a:t> </a:t>
            </a:r>
            <a:r>
              <a:rPr lang="en-US" sz="2731" dirty="0" err="1">
                <a:solidFill>
                  <a:srgbClr val="000000"/>
                </a:solidFill>
                <a:latin typeface="Aileron"/>
              </a:rPr>
              <a:t>daripada</a:t>
            </a:r>
            <a:r>
              <a:rPr lang="en-US" sz="2731" dirty="0">
                <a:solidFill>
                  <a:srgbClr val="000000"/>
                </a:solidFill>
                <a:latin typeface="Aileron"/>
              </a:rPr>
              <a:t> </a:t>
            </a:r>
            <a:r>
              <a:rPr lang="en-US" sz="2731" dirty="0" err="1">
                <a:solidFill>
                  <a:srgbClr val="000000"/>
                </a:solidFill>
                <a:latin typeface="Aileron"/>
              </a:rPr>
              <a:t>bersentuhan</a:t>
            </a:r>
            <a:r>
              <a:rPr lang="en-US" sz="2731" dirty="0">
                <a:solidFill>
                  <a:srgbClr val="000000"/>
                </a:solidFill>
                <a:latin typeface="Aileron"/>
              </a:rPr>
              <a:t> </a:t>
            </a:r>
            <a:r>
              <a:rPr lang="en-US" sz="2731" dirty="0" err="1">
                <a:solidFill>
                  <a:srgbClr val="000000"/>
                </a:solidFill>
                <a:latin typeface="Aileron"/>
              </a:rPr>
              <a:t>mangsa</a:t>
            </a:r>
            <a:r>
              <a:rPr lang="en-US" sz="2731" dirty="0">
                <a:solidFill>
                  <a:srgbClr val="000000"/>
                </a:solidFill>
                <a:latin typeface="Aileron"/>
              </a:rPr>
              <a:t> </a:t>
            </a:r>
            <a:r>
              <a:rPr lang="en-US" sz="2731" dirty="0" err="1">
                <a:solidFill>
                  <a:srgbClr val="000000"/>
                </a:solidFill>
                <a:latin typeface="Aileron"/>
              </a:rPr>
              <a:t>dengan</a:t>
            </a:r>
            <a:r>
              <a:rPr lang="en-US" sz="2731" dirty="0">
                <a:solidFill>
                  <a:srgbClr val="000000"/>
                </a:solidFill>
                <a:latin typeface="Aileron"/>
              </a:rPr>
              <a:t> </a:t>
            </a:r>
            <a:r>
              <a:rPr lang="en-US" sz="2731" dirty="0" err="1">
                <a:solidFill>
                  <a:srgbClr val="000000"/>
                </a:solidFill>
                <a:latin typeface="Aileron"/>
              </a:rPr>
              <a:t>menggunakan</a:t>
            </a:r>
            <a:r>
              <a:rPr lang="en-US" sz="2731" dirty="0">
                <a:solidFill>
                  <a:srgbClr val="000000"/>
                </a:solidFill>
                <a:latin typeface="Aileron"/>
              </a:rPr>
              <a:t> </a:t>
            </a:r>
            <a:r>
              <a:rPr lang="en-US" sz="2731" dirty="0" err="1">
                <a:solidFill>
                  <a:srgbClr val="000000"/>
                </a:solidFill>
                <a:latin typeface="Aileron"/>
              </a:rPr>
              <a:t>bahan</a:t>
            </a:r>
            <a:r>
              <a:rPr lang="en-US" sz="2731" dirty="0">
                <a:solidFill>
                  <a:srgbClr val="000000"/>
                </a:solidFill>
                <a:latin typeface="Aileron"/>
              </a:rPr>
              <a:t> </a:t>
            </a:r>
            <a:r>
              <a:rPr lang="en-US" sz="2731" dirty="0" err="1">
                <a:solidFill>
                  <a:srgbClr val="000000"/>
                </a:solidFill>
                <a:latin typeface="Aileron"/>
              </a:rPr>
              <a:t>bukan</a:t>
            </a:r>
            <a:r>
              <a:rPr lang="en-US" sz="2731" dirty="0">
                <a:solidFill>
                  <a:srgbClr val="000000"/>
                </a:solidFill>
                <a:latin typeface="Aileron"/>
              </a:rPr>
              <a:t> </a:t>
            </a:r>
            <a:r>
              <a:rPr lang="en-US" sz="2731" dirty="0" err="1">
                <a:solidFill>
                  <a:srgbClr val="000000"/>
                </a:solidFill>
                <a:latin typeface="Aileron"/>
              </a:rPr>
              <a:t>pengalir</a:t>
            </a:r>
            <a:r>
              <a:rPr lang="en-US" sz="2731" dirty="0">
                <a:solidFill>
                  <a:srgbClr val="000000"/>
                </a:solidFill>
                <a:latin typeface="Aileron"/>
              </a:rPr>
              <a:t> </a:t>
            </a:r>
            <a:r>
              <a:rPr lang="en-US" sz="2731" dirty="0" err="1">
                <a:solidFill>
                  <a:srgbClr val="000000"/>
                </a:solidFill>
                <a:latin typeface="Aileron"/>
              </a:rPr>
              <a:t>seperti</a:t>
            </a:r>
            <a:r>
              <a:rPr lang="en-US" sz="2731" dirty="0">
                <a:solidFill>
                  <a:srgbClr val="000000"/>
                </a:solidFill>
                <a:latin typeface="Aileron"/>
              </a:rPr>
              <a:t> </a:t>
            </a:r>
            <a:r>
              <a:rPr lang="en-US" sz="2731" dirty="0" err="1">
                <a:solidFill>
                  <a:srgbClr val="000000"/>
                </a:solidFill>
                <a:latin typeface="Aileron"/>
              </a:rPr>
              <a:t>batang</a:t>
            </a:r>
            <a:r>
              <a:rPr lang="en-US" sz="2731" dirty="0">
                <a:solidFill>
                  <a:srgbClr val="000000"/>
                </a:solidFill>
                <a:latin typeface="Aileron"/>
              </a:rPr>
              <a:t> </a:t>
            </a:r>
            <a:r>
              <a:rPr lang="en-US" sz="2731" dirty="0" err="1">
                <a:solidFill>
                  <a:srgbClr val="000000"/>
                </a:solidFill>
                <a:latin typeface="Aileron"/>
              </a:rPr>
              <a:t>kayu</a:t>
            </a:r>
            <a:r>
              <a:rPr lang="en-US" sz="2731" dirty="0">
                <a:solidFill>
                  <a:srgbClr val="000000"/>
                </a:solidFill>
                <a:latin typeface="Aileron"/>
              </a:rPr>
              <a:t>, </a:t>
            </a:r>
            <a:r>
              <a:rPr lang="en-US" sz="2731" dirty="0" err="1">
                <a:solidFill>
                  <a:srgbClr val="000000"/>
                </a:solidFill>
                <a:latin typeface="Aileron"/>
              </a:rPr>
              <a:t>batang</a:t>
            </a:r>
            <a:r>
              <a:rPr lang="en-US" sz="2731" dirty="0">
                <a:solidFill>
                  <a:srgbClr val="000000"/>
                </a:solidFill>
                <a:latin typeface="Aileron"/>
              </a:rPr>
              <a:t> </a:t>
            </a:r>
            <a:r>
              <a:rPr lang="en-US" sz="2731" dirty="0" err="1">
                <a:solidFill>
                  <a:srgbClr val="000000"/>
                </a:solidFill>
                <a:latin typeface="Aileron"/>
              </a:rPr>
              <a:t>penyapu</a:t>
            </a:r>
            <a:r>
              <a:rPr lang="en-US" sz="2731" dirty="0">
                <a:solidFill>
                  <a:srgbClr val="000000"/>
                </a:solidFill>
                <a:latin typeface="Aileron"/>
              </a:rPr>
              <a:t> </a:t>
            </a:r>
            <a:r>
              <a:rPr lang="en-US" sz="2731" dirty="0" err="1">
                <a:solidFill>
                  <a:srgbClr val="000000"/>
                </a:solidFill>
                <a:latin typeface="Aileron"/>
              </a:rPr>
              <a:t>plastik</a:t>
            </a:r>
            <a:r>
              <a:rPr lang="en-US" sz="2731" dirty="0">
                <a:solidFill>
                  <a:srgbClr val="000000"/>
                </a:solidFill>
                <a:latin typeface="Aileron"/>
              </a:rPr>
              <a:t> dan lain -lain </a:t>
            </a:r>
            <a:r>
              <a:rPr lang="en-US" sz="2731" dirty="0" err="1">
                <a:solidFill>
                  <a:srgbClr val="000000"/>
                </a:solidFill>
                <a:latin typeface="Aileron"/>
              </a:rPr>
              <a:t>barang</a:t>
            </a:r>
            <a:r>
              <a:rPr lang="en-US" sz="2731" dirty="0">
                <a:solidFill>
                  <a:srgbClr val="000000"/>
                </a:solidFill>
                <a:latin typeface="Aileron"/>
              </a:rPr>
              <a:t> </a:t>
            </a:r>
            <a:r>
              <a:rPr lang="en-US" sz="2731" dirty="0" err="1">
                <a:solidFill>
                  <a:srgbClr val="000000"/>
                </a:solidFill>
                <a:latin typeface="Aileron"/>
              </a:rPr>
              <a:t>dari</a:t>
            </a:r>
            <a:r>
              <a:rPr lang="en-US" sz="2731" dirty="0">
                <a:solidFill>
                  <a:srgbClr val="000000"/>
                </a:solidFill>
                <a:latin typeface="Aileron"/>
              </a:rPr>
              <a:t> </a:t>
            </a:r>
            <a:r>
              <a:rPr lang="en-US" sz="2731" dirty="0" err="1">
                <a:solidFill>
                  <a:srgbClr val="000000"/>
                </a:solidFill>
                <a:latin typeface="Aileron"/>
              </a:rPr>
              <a:t>bahan</a:t>
            </a:r>
            <a:r>
              <a:rPr lang="en-US" sz="2731" dirty="0">
                <a:solidFill>
                  <a:srgbClr val="000000"/>
                </a:solidFill>
                <a:latin typeface="Aileron"/>
              </a:rPr>
              <a:t> </a:t>
            </a:r>
            <a:r>
              <a:rPr lang="en-US" sz="2731" dirty="0" err="1">
                <a:solidFill>
                  <a:srgbClr val="000000"/>
                </a:solidFill>
                <a:latin typeface="Aileron"/>
              </a:rPr>
              <a:t>bukan</a:t>
            </a:r>
            <a:r>
              <a:rPr lang="en-US" sz="2731" dirty="0">
                <a:solidFill>
                  <a:srgbClr val="000000"/>
                </a:solidFill>
                <a:latin typeface="Aileron"/>
              </a:rPr>
              <a:t> </a:t>
            </a:r>
            <a:r>
              <a:rPr lang="en-US" sz="2731" dirty="0" err="1">
                <a:solidFill>
                  <a:srgbClr val="000000"/>
                </a:solidFill>
                <a:latin typeface="Aileron"/>
              </a:rPr>
              <a:t>pengalir</a:t>
            </a:r>
            <a:r>
              <a:rPr lang="en-US" sz="2731" dirty="0">
                <a:solidFill>
                  <a:srgbClr val="000000"/>
                </a:solidFill>
                <a:latin typeface="Aileron"/>
              </a:rPr>
              <a:t>;</a:t>
            </a:r>
          </a:p>
          <a:p>
            <a:pPr marL="809228" lvl="1" indent="-514350" algn="just">
              <a:lnSpc>
                <a:spcPts val="3032"/>
              </a:lnSpc>
              <a:buFont typeface="+mj-lt"/>
              <a:buAutoNum type="arabicPeriod"/>
            </a:pPr>
            <a:endParaRPr lang="en-US" sz="2731" dirty="0">
              <a:solidFill>
                <a:srgbClr val="000000"/>
              </a:solidFill>
              <a:latin typeface="Aileron"/>
            </a:endParaRPr>
          </a:p>
          <a:p>
            <a:pPr marL="809228" lvl="1" indent="-514350" algn="just">
              <a:lnSpc>
                <a:spcPts val="3032"/>
              </a:lnSpc>
              <a:buFont typeface="+mj-lt"/>
              <a:buAutoNum type="arabicPeriod"/>
            </a:pPr>
            <a:r>
              <a:rPr lang="en-US" sz="2731" dirty="0" err="1">
                <a:solidFill>
                  <a:srgbClr val="000000"/>
                </a:solidFill>
                <a:latin typeface="Aileron"/>
              </a:rPr>
              <a:t>Jika</a:t>
            </a:r>
            <a:r>
              <a:rPr lang="en-US" sz="2731" dirty="0">
                <a:solidFill>
                  <a:srgbClr val="000000"/>
                </a:solidFill>
                <a:latin typeface="Aileron"/>
              </a:rPr>
              <a:t> </a:t>
            </a:r>
            <a:r>
              <a:rPr lang="en-US" sz="2731" dirty="0" err="1">
                <a:solidFill>
                  <a:srgbClr val="000000"/>
                </a:solidFill>
                <a:latin typeface="Aileron"/>
              </a:rPr>
              <a:t>mangsa</a:t>
            </a:r>
            <a:r>
              <a:rPr lang="en-US" sz="2731" dirty="0">
                <a:solidFill>
                  <a:srgbClr val="000000"/>
                </a:solidFill>
                <a:latin typeface="Aileron"/>
              </a:rPr>
              <a:t> </a:t>
            </a:r>
            <a:r>
              <a:rPr lang="en-US" sz="2731" dirty="0" err="1">
                <a:solidFill>
                  <a:srgbClr val="000000"/>
                </a:solidFill>
                <a:latin typeface="Aileron"/>
              </a:rPr>
              <a:t>tiada</a:t>
            </a:r>
            <a:r>
              <a:rPr lang="en-US" sz="2731" dirty="0">
                <a:solidFill>
                  <a:srgbClr val="000000"/>
                </a:solidFill>
                <a:latin typeface="Aileron"/>
              </a:rPr>
              <a:t> </a:t>
            </a:r>
            <a:r>
              <a:rPr lang="en-US" sz="2731" dirty="0" err="1">
                <a:solidFill>
                  <a:srgbClr val="000000"/>
                </a:solidFill>
                <a:latin typeface="Aileron"/>
              </a:rPr>
              <a:t>nadi</a:t>
            </a:r>
            <a:r>
              <a:rPr lang="en-US" sz="2731" dirty="0">
                <a:solidFill>
                  <a:srgbClr val="000000"/>
                </a:solidFill>
                <a:latin typeface="Aileron"/>
              </a:rPr>
              <a:t> dan </a:t>
            </a:r>
            <a:r>
              <a:rPr lang="en-US" sz="2731" dirty="0" err="1">
                <a:solidFill>
                  <a:srgbClr val="000000"/>
                </a:solidFill>
                <a:latin typeface="Aileron"/>
              </a:rPr>
              <a:t>tidak</a:t>
            </a:r>
            <a:r>
              <a:rPr lang="en-US" sz="2731" dirty="0">
                <a:solidFill>
                  <a:srgbClr val="000000"/>
                </a:solidFill>
                <a:latin typeface="Aileron"/>
              </a:rPr>
              <a:t> </a:t>
            </a:r>
            <a:r>
              <a:rPr lang="en-US" sz="2731" dirty="0" err="1">
                <a:solidFill>
                  <a:srgbClr val="000000"/>
                </a:solidFill>
                <a:latin typeface="Aileron"/>
              </a:rPr>
              <a:t>bernafas</a:t>
            </a:r>
            <a:r>
              <a:rPr lang="en-US" sz="2731" dirty="0">
                <a:solidFill>
                  <a:srgbClr val="000000"/>
                </a:solidFill>
                <a:latin typeface="Aileron"/>
              </a:rPr>
              <a:t> </a:t>
            </a:r>
            <a:r>
              <a:rPr lang="en-US" sz="2731" dirty="0" err="1">
                <a:solidFill>
                  <a:srgbClr val="000000"/>
                </a:solidFill>
                <a:latin typeface="Aileron"/>
              </a:rPr>
              <a:t>lakukan</a:t>
            </a:r>
            <a:r>
              <a:rPr lang="en-US" sz="2731" dirty="0">
                <a:solidFill>
                  <a:srgbClr val="000000"/>
                </a:solidFill>
                <a:latin typeface="Aileron"/>
              </a:rPr>
              <a:t> CPR </a:t>
            </a:r>
            <a:r>
              <a:rPr lang="en-US" sz="2731" dirty="0">
                <a:solidFill>
                  <a:srgbClr val="000000"/>
                </a:solidFill>
                <a:latin typeface="Aileron Italics"/>
              </a:rPr>
              <a:t>(Cardio Pulmonary Resuscitation);</a:t>
            </a:r>
          </a:p>
          <a:p>
            <a:pPr marL="809228" lvl="1" indent="-514350" algn="just">
              <a:lnSpc>
                <a:spcPts val="3032"/>
              </a:lnSpc>
              <a:buFont typeface="+mj-lt"/>
              <a:buAutoNum type="arabicPeriod"/>
            </a:pPr>
            <a:endParaRPr lang="en-US" sz="2731" dirty="0">
              <a:solidFill>
                <a:srgbClr val="000000"/>
              </a:solidFill>
              <a:latin typeface="Aileron Italics"/>
            </a:endParaRPr>
          </a:p>
          <a:p>
            <a:pPr marL="809228" lvl="1" indent="-514350" algn="just">
              <a:lnSpc>
                <a:spcPts val="3032"/>
              </a:lnSpc>
              <a:buFont typeface="+mj-lt"/>
              <a:buAutoNum type="arabicPeriod"/>
            </a:pPr>
            <a:r>
              <a:rPr lang="en-US" sz="2731" dirty="0" err="1">
                <a:solidFill>
                  <a:srgbClr val="000000"/>
                </a:solidFill>
                <a:latin typeface="Aileron"/>
              </a:rPr>
              <a:t>Berikan</a:t>
            </a:r>
            <a:r>
              <a:rPr lang="en-US" sz="2731" dirty="0">
                <a:solidFill>
                  <a:srgbClr val="000000"/>
                </a:solidFill>
                <a:latin typeface="Aileron"/>
              </a:rPr>
              <a:t> </a:t>
            </a:r>
            <a:r>
              <a:rPr lang="en-US" sz="2731" dirty="0" err="1">
                <a:solidFill>
                  <a:srgbClr val="000000"/>
                </a:solidFill>
                <a:latin typeface="Aileron"/>
              </a:rPr>
              <a:t>rawatan</a:t>
            </a:r>
            <a:r>
              <a:rPr lang="en-US" sz="2731" dirty="0">
                <a:solidFill>
                  <a:srgbClr val="000000"/>
                </a:solidFill>
                <a:latin typeface="Aileron"/>
              </a:rPr>
              <a:t> </a:t>
            </a:r>
            <a:r>
              <a:rPr lang="en-US" sz="2731" dirty="0" err="1">
                <a:solidFill>
                  <a:srgbClr val="000000"/>
                </a:solidFill>
                <a:latin typeface="Aileron"/>
              </a:rPr>
              <a:t>awal</a:t>
            </a:r>
            <a:r>
              <a:rPr lang="en-US" sz="2731" dirty="0">
                <a:solidFill>
                  <a:srgbClr val="000000"/>
                </a:solidFill>
                <a:latin typeface="Aileron"/>
              </a:rPr>
              <a:t> </a:t>
            </a:r>
            <a:r>
              <a:rPr lang="en-US" sz="2731" dirty="0" err="1">
                <a:solidFill>
                  <a:srgbClr val="000000"/>
                </a:solidFill>
                <a:latin typeface="Aileron"/>
              </a:rPr>
              <a:t>sewajarnya</a:t>
            </a:r>
            <a:r>
              <a:rPr lang="en-US" sz="2731" dirty="0">
                <a:solidFill>
                  <a:srgbClr val="000000"/>
                </a:solidFill>
                <a:latin typeface="Aileron"/>
              </a:rPr>
              <a:t> </a:t>
            </a:r>
            <a:r>
              <a:rPr lang="en-US" sz="2731" dirty="0" err="1">
                <a:solidFill>
                  <a:srgbClr val="000000"/>
                </a:solidFill>
                <a:latin typeface="Aileron"/>
              </a:rPr>
              <a:t>kepada</a:t>
            </a:r>
            <a:r>
              <a:rPr lang="en-US" sz="2731" dirty="0">
                <a:solidFill>
                  <a:srgbClr val="000000"/>
                </a:solidFill>
                <a:latin typeface="Aileron"/>
              </a:rPr>
              <a:t> </a:t>
            </a:r>
            <a:r>
              <a:rPr lang="en-US" sz="2731" dirty="0" err="1">
                <a:solidFill>
                  <a:srgbClr val="000000"/>
                </a:solidFill>
                <a:latin typeface="Aileron"/>
              </a:rPr>
              <a:t>mangsa</a:t>
            </a:r>
            <a:r>
              <a:rPr lang="en-US" sz="2731" dirty="0">
                <a:solidFill>
                  <a:srgbClr val="000000"/>
                </a:solidFill>
                <a:latin typeface="Aileron"/>
              </a:rPr>
              <a:t> </a:t>
            </a:r>
            <a:r>
              <a:rPr lang="en-US" sz="2731" dirty="0" err="1">
                <a:solidFill>
                  <a:srgbClr val="000000"/>
                </a:solidFill>
                <a:latin typeface="Aileron"/>
              </a:rPr>
              <a:t>mengikut</a:t>
            </a:r>
            <a:r>
              <a:rPr lang="en-US" sz="2731" dirty="0">
                <a:solidFill>
                  <a:srgbClr val="000000"/>
                </a:solidFill>
                <a:latin typeface="Aileron"/>
              </a:rPr>
              <a:t> </a:t>
            </a:r>
            <a:r>
              <a:rPr lang="en-US" sz="2731" dirty="0" err="1">
                <a:solidFill>
                  <a:srgbClr val="000000"/>
                </a:solidFill>
                <a:latin typeface="Aileron"/>
              </a:rPr>
              <a:t>keutamaan</a:t>
            </a:r>
            <a:r>
              <a:rPr lang="en-US" sz="2731" dirty="0">
                <a:solidFill>
                  <a:srgbClr val="000000"/>
                </a:solidFill>
                <a:latin typeface="Aileron"/>
              </a:rPr>
              <a:t> </a:t>
            </a:r>
            <a:r>
              <a:rPr lang="en-US" sz="2731" dirty="0" err="1">
                <a:solidFill>
                  <a:srgbClr val="000000"/>
                </a:solidFill>
                <a:latin typeface="Aileron"/>
              </a:rPr>
              <a:t>kecederaan</a:t>
            </a:r>
            <a:r>
              <a:rPr lang="en-US" sz="2731" dirty="0">
                <a:solidFill>
                  <a:srgbClr val="000000"/>
                </a:solidFill>
                <a:latin typeface="Aileron"/>
              </a:rPr>
              <a:t>;</a:t>
            </a:r>
          </a:p>
          <a:p>
            <a:pPr marL="809228" lvl="1" indent="-514350" algn="just">
              <a:lnSpc>
                <a:spcPts val="3032"/>
              </a:lnSpc>
              <a:buFont typeface="+mj-lt"/>
              <a:buAutoNum type="arabicPeriod"/>
            </a:pPr>
            <a:endParaRPr lang="en-US" sz="2731" dirty="0">
              <a:solidFill>
                <a:srgbClr val="000000"/>
              </a:solidFill>
              <a:latin typeface="Aileron"/>
            </a:endParaRPr>
          </a:p>
          <a:p>
            <a:pPr marL="809228" lvl="1" indent="-514350" algn="just">
              <a:lnSpc>
                <a:spcPts val="3032"/>
              </a:lnSpc>
              <a:buFont typeface="+mj-lt"/>
              <a:buAutoNum type="arabicPeriod"/>
            </a:pPr>
            <a:r>
              <a:rPr lang="en-US" sz="2731" dirty="0" err="1">
                <a:solidFill>
                  <a:srgbClr val="000000"/>
                </a:solidFill>
                <a:latin typeface="Aileron"/>
              </a:rPr>
              <a:t>Hantar</a:t>
            </a:r>
            <a:r>
              <a:rPr lang="en-US" sz="2731" dirty="0">
                <a:solidFill>
                  <a:srgbClr val="000000"/>
                </a:solidFill>
                <a:latin typeface="Aileron"/>
              </a:rPr>
              <a:t> </a:t>
            </a:r>
            <a:r>
              <a:rPr lang="en-US" sz="2731" dirty="0" err="1">
                <a:solidFill>
                  <a:srgbClr val="000000"/>
                </a:solidFill>
                <a:latin typeface="Aileron"/>
              </a:rPr>
              <a:t>mangsa</a:t>
            </a:r>
            <a:r>
              <a:rPr lang="en-US" sz="2731" dirty="0">
                <a:solidFill>
                  <a:srgbClr val="000000"/>
                </a:solidFill>
                <a:latin typeface="Aileron"/>
              </a:rPr>
              <a:t> </a:t>
            </a:r>
            <a:r>
              <a:rPr lang="en-US" sz="2731" dirty="0" err="1">
                <a:solidFill>
                  <a:srgbClr val="000000"/>
                </a:solidFill>
                <a:latin typeface="Aileron"/>
              </a:rPr>
              <a:t>ke</a:t>
            </a:r>
            <a:r>
              <a:rPr lang="en-US" sz="2731" dirty="0">
                <a:solidFill>
                  <a:srgbClr val="000000"/>
                </a:solidFill>
                <a:latin typeface="Aileron"/>
              </a:rPr>
              <a:t> hospital </a:t>
            </a:r>
            <a:r>
              <a:rPr lang="en-US" sz="2731" dirty="0" err="1">
                <a:solidFill>
                  <a:srgbClr val="000000"/>
                </a:solidFill>
                <a:latin typeface="Aileron"/>
              </a:rPr>
              <a:t>dengan</a:t>
            </a:r>
            <a:r>
              <a:rPr lang="en-US" sz="2731" dirty="0">
                <a:solidFill>
                  <a:srgbClr val="000000"/>
                </a:solidFill>
                <a:latin typeface="Aileron"/>
              </a:rPr>
              <a:t> </a:t>
            </a:r>
            <a:r>
              <a:rPr lang="en-US" sz="2731" dirty="0" err="1">
                <a:solidFill>
                  <a:srgbClr val="000000"/>
                </a:solidFill>
                <a:latin typeface="Aileron"/>
              </a:rPr>
              <a:t>kadar</a:t>
            </a:r>
            <a:r>
              <a:rPr lang="en-US" sz="2731" dirty="0">
                <a:solidFill>
                  <a:srgbClr val="000000"/>
                </a:solidFill>
                <a:latin typeface="Aileron"/>
              </a:rPr>
              <a:t> </a:t>
            </a:r>
            <a:r>
              <a:rPr lang="en-US" sz="2731" dirty="0" err="1">
                <a:solidFill>
                  <a:srgbClr val="000000"/>
                </a:solidFill>
                <a:latin typeface="Aileron"/>
              </a:rPr>
              <a:t>segera</a:t>
            </a:r>
            <a:r>
              <a:rPr lang="en-US" sz="2731" dirty="0">
                <a:solidFill>
                  <a:srgbClr val="000000"/>
                </a:solidFill>
                <a:latin typeface="Aileron"/>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29977" y="3369299"/>
            <a:ext cx="10673107" cy="3518295"/>
            <a:chOff x="0" y="0"/>
            <a:chExt cx="14230809" cy="4691060"/>
          </a:xfrm>
        </p:grpSpPr>
        <p:sp>
          <p:nvSpPr>
            <p:cNvPr id="3" name="TextBox 3"/>
            <p:cNvSpPr txBox="1"/>
            <p:nvPr/>
          </p:nvSpPr>
          <p:spPr>
            <a:xfrm>
              <a:off x="9495" y="1147053"/>
              <a:ext cx="14161232" cy="2539830"/>
            </a:xfrm>
            <a:prstGeom prst="rect">
              <a:avLst/>
            </a:prstGeom>
          </p:spPr>
          <p:txBody>
            <a:bodyPr lIns="0" tIns="0" rIns="0" bIns="0" rtlCol="0" anchor="t">
              <a:spAutoFit/>
            </a:bodyPr>
            <a:lstStyle/>
            <a:p>
              <a:pPr algn="ctr">
                <a:lnSpc>
                  <a:spcPts val="7213"/>
                </a:lnSpc>
              </a:pPr>
              <a:r>
                <a:rPr lang="en-US" sz="7213" spc="36">
                  <a:solidFill>
                    <a:srgbClr val="2B2C30"/>
                  </a:solidFill>
                  <a:latin typeface="Open Sauce Bold"/>
                </a:rPr>
                <a:t>KERACUNAN </a:t>
              </a:r>
              <a:r>
                <a:rPr lang="en-US" sz="7213" spc="36">
                  <a:solidFill>
                    <a:srgbClr val="2B2C30"/>
                  </a:solidFill>
                  <a:latin typeface="Open Sauce Bold Italics"/>
                </a:rPr>
                <a:t>(POISONING) </a:t>
              </a:r>
            </a:p>
          </p:txBody>
        </p:sp>
        <p:grpSp>
          <p:nvGrpSpPr>
            <p:cNvPr id="4" name="Group 4"/>
            <p:cNvGrpSpPr/>
            <p:nvPr/>
          </p:nvGrpSpPr>
          <p:grpSpPr>
            <a:xfrm rot="5400000">
              <a:off x="6888075" y="-2591592"/>
              <a:ext cx="394578" cy="14170727"/>
              <a:chOff x="0" y="0"/>
              <a:chExt cx="77941" cy="2799156"/>
            </a:xfrm>
          </p:grpSpPr>
          <p:sp>
            <p:nvSpPr>
              <p:cNvPr id="5" name="Freeform 5"/>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6" name="TextBox 6"/>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7" name="Group 7"/>
            <p:cNvGrpSpPr/>
            <p:nvPr/>
          </p:nvGrpSpPr>
          <p:grpSpPr>
            <a:xfrm rot="-5400000">
              <a:off x="6948156" y="-6888075"/>
              <a:ext cx="394578" cy="14170727"/>
              <a:chOff x="0" y="0"/>
              <a:chExt cx="77941" cy="2799156"/>
            </a:xfrm>
          </p:grpSpPr>
          <p:sp>
            <p:nvSpPr>
              <p:cNvPr id="8" name="Freeform 8"/>
              <p:cNvSpPr/>
              <p:nvPr/>
            </p:nvSpPr>
            <p:spPr>
              <a:xfrm>
                <a:off x="0" y="0"/>
                <a:ext cx="77941" cy="2799156"/>
              </a:xfrm>
              <a:custGeom>
                <a:avLst/>
                <a:gdLst/>
                <a:ahLst/>
                <a:cxnLst/>
                <a:rect l="l" t="t" r="r" b="b"/>
                <a:pathLst>
                  <a:path w="77941" h="2799156">
                    <a:moveTo>
                      <a:pt x="0" y="0"/>
                    </a:moveTo>
                    <a:lnTo>
                      <a:pt x="77941" y="0"/>
                    </a:lnTo>
                    <a:lnTo>
                      <a:pt x="77941" y="2799156"/>
                    </a:lnTo>
                    <a:lnTo>
                      <a:pt x="0" y="2799156"/>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sp>
          <p:sp>
            <p:nvSpPr>
              <p:cNvPr id="9" name="TextBox 9"/>
              <p:cNvSpPr txBox="1"/>
              <p:nvPr/>
            </p:nvSpPr>
            <p:spPr>
              <a:xfrm>
                <a:off x="0" y="-19050"/>
                <a:ext cx="77941" cy="2818206"/>
              </a:xfrm>
              <a:prstGeom prst="rect">
                <a:avLst/>
              </a:prstGeom>
            </p:spPr>
            <p:txBody>
              <a:bodyPr lIns="50800" tIns="50800" rIns="50800" bIns="50800" rtlCol="0" anchor="ctr"/>
              <a:lstStyle/>
              <a:p>
                <a:pPr marL="0" lvl="0" indent="0" algn="ctr">
                  <a:lnSpc>
                    <a:spcPts val="2859"/>
                  </a:lnSpc>
                  <a:spcBef>
                    <a:spcPct val="0"/>
                  </a:spcBef>
                </a:pPr>
                <a:endParaRPr/>
              </a:p>
            </p:txBody>
          </p:sp>
        </p:grpSp>
      </p:grpSp>
      <p:sp>
        <p:nvSpPr>
          <p:cNvPr id="10" name="Freeform 10"/>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15000"/>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2">
              <a:alphaModFix amt="15000"/>
            </a:blip>
            <a:stretch>
              <a:fillRect/>
            </a:stretch>
          </a:blipFill>
        </p:spPr>
      </p:sp>
      <p:sp>
        <p:nvSpPr>
          <p:cNvPr id="3" name="TextBox 3"/>
          <p:cNvSpPr txBox="1"/>
          <p:nvPr/>
        </p:nvSpPr>
        <p:spPr>
          <a:xfrm>
            <a:off x="2200732" y="3689016"/>
            <a:ext cx="12527957" cy="4709471"/>
          </a:xfrm>
          <a:prstGeom prst="rect">
            <a:avLst/>
          </a:prstGeom>
        </p:spPr>
        <p:txBody>
          <a:bodyPr lIns="0" tIns="0" rIns="0" bIns="0" rtlCol="0" anchor="t">
            <a:spAutoFit/>
          </a:bodyPr>
          <a:lstStyle/>
          <a:p>
            <a:pPr marL="708414" lvl="1" indent="-354207" algn="just">
              <a:lnSpc>
                <a:spcPts val="6332"/>
              </a:lnSpc>
              <a:buFont typeface="Arial"/>
              <a:buChar char="•"/>
            </a:pPr>
            <a:r>
              <a:rPr lang="en-US" sz="3281">
                <a:solidFill>
                  <a:srgbClr val="231F20"/>
                </a:solidFill>
                <a:latin typeface="Aileron"/>
              </a:rPr>
              <a:t>Memahami kecederaan luka dan pendarahan;</a:t>
            </a:r>
          </a:p>
          <a:p>
            <a:pPr marL="708414" lvl="1" indent="-354207" algn="just">
              <a:lnSpc>
                <a:spcPts val="6332"/>
              </a:lnSpc>
              <a:buFont typeface="Arial"/>
              <a:buChar char="•"/>
            </a:pPr>
            <a:r>
              <a:rPr lang="en-US" sz="3281">
                <a:solidFill>
                  <a:srgbClr val="231F20"/>
                </a:solidFill>
                <a:latin typeface="Aileron"/>
              </a:rPr>
              <a:t>Kaedah rawatan dan pengurusan pendarahan;</a:t>
            </a:r>
          </a:p>
          <a:p>
            <a:pPr marL="708414" lvl="1" indent="-354207" algn="just">
              <a:lnSpc>
                <a:spcPts val="6332"/>
              </a:lnSpc>
              <a:buFont typeface="Arial"/>
              <a:buChar char="•"/>
            </a:pPr>
            <a:r>
              <a:rPr lang="en-US" sz="3281">
                <a:solidFill>
                  <a:srgbClr val="231F20"/>
                </a:solidFill>
                <a:latin typeface="Aileron"/>
              </a:rPr>
              <a:t>Memahami jenis dan simptom-simptom renjatan;</a:t>
            </a:r>
          </a:p>
          <a:p>
            <a:pPr marL="708414" lvl="1" indent="-354207" algn="just">
              <a:lnSpc>
                <a:spcPts val="6332"/>
              </a:lnSpc>
              <a:buFont typeface="Arial"/>
              <a:buChar char="•"/>
            </a:pPr>
            <a:r>
              <a:rPr lang="en-US" sz="3281">
                <a:solidFill>
                  <a:srgbClr val="231F20"/>
                </a:solidFill>
                <a:latin typeface="Aileron"/>
              </a:rPr>
              <a:t>Kaedah rawatan dan tindakan berlaku renjatan;</a:t>
            </a:r>
          </a:p>
          <a:p>
            <a:pPr marL="708414" lvl="1" indent="-354207" algn="just">
              <a:lnSpc>
                <a:spcPts val="6332"/>
              </a:lnSpc>
              <a:buFont typeface="Arial"/>
              <a:buChar char="•"/>
            </a:pPr>
            <a:r>
              <a:rPr lang="en-US" sz="3281">
                <a:solidFill>
                  <a:srgbClr val="231F20"/>
                </a:solidFill>
                <a:latin typeface="Aileron"/>
              </a:rPr>
              <a:t>Memahami renjatan elektrik, komplikasi dan kaedah rawatan;</a:t>
            </a:r>
          </a:p>
          <a:p>
            <a:pPr marL="708414" lvl="1" indent="-354207" algn="just">
              <a:lnSpc>
                <a:spcPts val="6332"/>
              </a:lnSpc>
              <a:buFont typeface="Arial"/>
              <a:buChar char="•"/>
            </a:pPr>
            <a:r>
              <a:rPr lang="en-US" sz="3281">
                <a:solidFill>
                  <a:srgbClr val="231F20"/>
                </a:solidFill>
                <a:latin typeface="Aileron"/>
              </a:rPr>
              <a:t>Memahami masalah keracunan dan kaedah rawatan.</a:t>
            </a:r>
          </a:p>
        </p:txBody>
      </p:sp>
      <p:sp>
        <p:nvSpPr>
          <p:cNvPr id="4" name="TextBox 4"/>
          <p:cNvSpPr txBox="1"/>
          <p:nvPr/>
        </p:nvSpPr>
        <p:spPr>
          <a:xfrm>
            <a:off x="1028700" y="1518065"/>
            <a:ext cx="16230600" cy="652028"/>
          </a:xfrm>
          <a:prstGeom prst="rect">
            <a:avLst/>
          </a:prstGeom>
        </p:spPr>
        <p:txBody>
          <a:bodyPr lIns="0" tIns="0" rIns="0" bIns="0" rtlCol="0" anchor="t">
            <a:spAutoFit/>
          </a:bodyPr>
          <a:lstStyle/>
          <a:p>
            <a:pPr algn="ctr">
              <a:lnSpc>
                <a:spcPts val="5045"/>
              </a:lnSpc>
            </a:pPr>
            <a:r>
              <a:rPr lang="en-US" sz="4545" spc="22">
                <a:solidFill>
                  <a:srgbClr val="2B2C30"/>
                </a:solidFill>
                <a:latin typeface="Playfair Display Bold"/>
              </a:rPr>
              <a:t>LUKA DAN PENDARAHAN</a:t>
            </a:r>
          </a:p>
        </p:txBody>
      </p:sp>
      <p:sp>
        <p:nvSpPr>
          <p:cNvPr id="5" name="TextBox 5"/>
          <p:cNvSpPr txBox="1"/>
          <p:nvPr/>
        </p:nvSpPr>
        <p:spPr>
          <a:xfrm>
            <a:off x="7386275" y="2341768"/>
            <a:ext cx="3371893"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OBJEKTIF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7890604" y="3478978"/>
            <a:ext cx="9368696" cy="5548872"/>
          </a:xfrm>
          <a:prstGeom prst="rect">
            <a:avLst/>
          </a:prstGeom>
        </p:spPr>
        <p:txBody>
          <a:bodyPr lIns="0" tIns="0" rIns="0" bIns="0" rtlCol="0" anchor="t">
            <a:spAutoFit/>
          </a:bodyPr>
          <a:lstStyle/>
          <a:p>
            <a:pPr marL="687434" lvl="1" indent="-343717" algn="just">
              <a:lnSpc>
                <a:spcPts val="4043"/>
              </a:lnSpc>
              <a:buFont typeface="Arial"/>
              <a:buChar char="•"/>
            </a:pPr>
            <a:r>
              <a:rPr lang="en-US" sz="3184">
                <a:solidFill>
                  <a:srgbClr val="231F20"/>
                </a:solidFill>
                <a:latin typeface="Aileron"/>
              </a:rPr>
              <a:t>Racun adalah bahan yang boleh</a:t>
            </a:r>
            <a:r>
              <a:rPr lang="en-US" sz="3184">
                <a:solidFill>
                  <a:srgbClr val="231F20"/>
                </a:solidFill>
                <a:latin typeface="Aileron Bold"/>
              </a:rPr>
              <a:t> merosakkan tubuh badan</a:t>
            </a:r>
            <a:r>
              <a:rPr lang="en-US" sz="3184">
                <a:solidFill>
                  <a:srgbClr val="231F20"/>
                </a:solidFill>
                <a:latin typeface="Aileron"/>
              </a:rPr>
              <a:t>;</a:t>
            </a:r>
          </a:p>
          <a:p>
            <a:pPr algn="just">
              <a:lnSpc>
                <a:spcPts val="4043"/>
              </a:lnSpc>
            </a:pPr>
            <a:endParaRPr lang="en-US" sz="3184">
              <a:solidFill>
                <a:srgbClr val="231F20"/>
              </a:solidFill>
              <a:latin typeface="Aileron"/>
            </a:endParaRPr>
          </a:p>
          <a:p>
            <a:pPr marL="687434" lvl="1" indent="-343717" algn="just">
              <a:lnSpc>
                <a:spcPts val="4043"/>
              </a:lnSpc>
              <a:buFont typeface="Arial"/>
              <a:buChar char="•"/>
            </a:pPr>
            <a:r>
              <a:rPr lang="en-US" sz="3184">
                <a:solidFill>
                  <a:srgbClr val="231F20"/>
                </a:solidFill>
                <a:latin typeface="Aileron"/>
              </a:rPr>
              <a:t>Racun sejenis </a:t>
            </a:r>
            <a:r>
              <a:rPr lang="en-US" sz="3184">
                <a:solidFill>
                  <a:srgbClr val="231F20"/>
                </a:solidFill>
                <a:latin typeface="Aileron Bold"/>
              </a:rPr>
              <a:t>kimia cecair atau pepejal</a:t>
            </a:r>
            <a:r>
              <a:rPr lang="en-US" sz="3184">
                <a:solidFill>
                  <a:srgbClr val="231F20"/>
                </a:solidFill>
                <a:latin typeface="Aileron"/>
              </a:rPr>
              <a:t>;</a:t>
            </a:r>
          </a:p>
          <a:p>
            <a:pPr algn="just">
              <a:lnSpc>
                <a:spcPts val="4043"/>
              </a:lnSpc>
            </a:pPr>
            <a:endParaRPr lang="en-US" sz="3184">
              <a:solidFill>
                <a:srgbClr val="231F20"/>
              </a:solidFill>
              <a:latin typeface="Aileron"/>
            </a:endParaRPr>
          </a:p>
          <a:p>
            <a:pPr marL="687434" lvl="1" indent="-343717" algn="just">
              <a:lnSpc>
                <a:spcPts val="4043"/>
              </a:lnSpc>
              <a:buFont typeface="Arial"/>
              <a:buChar char="•"/>
            </a:pPr>
            <a:r>
              <a:rPr lang="en-US" sz="3184">
                <a:solidFill>
                  <a:srgbClr val="231F20"/>
                </a:solidFill>
                <a:latin typeface="Aileron Bold"/>
              </a:rPr>
              <a:t>Haiwan </a:t>
            </a:r>
            <a:r>
              <a:rPr lang="en-US" sz="3184">
                <a:solidFill>
                  <a:srgbClr val="231F20"/>
                </a:solidFill>
                <a:latin typeface="Aileron"/>
              </a:rPr>
              <a:t>juga boleh mengeluarkan racun seperti ular, kala jengking, lebah dan lain-lain;</a:t>
            </a:r>
          </a:p>
          <a:p>
            <a:pPr algn="just">
              <a:lnSpc>
                <a:spcPts val="4043"/>
              </a:lnSpc>
            </a:pPr>
            <a:endParaRPr lang="en-US" sz="3184">
              <a:solidFill>
                <a:srgbClr val="231F20"/>
              </a:solidFill>
              <a:latin typeface="Aileron"/>
            </a:endParaRPr>
          </a:p>
          <a:p>
            <a:pPr marL="687434" lvl="1" indent="-343717" algn="just">
              <a:lnSpc>
                <a:spcPts val="4043"/>
              </a:lnSpc>
              <a:buFont typeface="Arial"/>
              <a:buChar char="•"/>
            </a:pPr>
            <a:r>
              <a:rPr lang="en-US" sz="3184">
                <a:solidFill>
                  <a:srgbClr val="231F20"/>
                </a:solidFill>
                <a:latin typeface="Aileron Bold"/>
              </a:rPr>
              <a:t>Tumbuhan </a:t>
            </a:r>
            <a:r>
              <a:rPr lang="en-US" sz="3184">
                <a:solidFill>
                  <a:srgbClr val="231F20"/>
                </a:solidFill>
                <a:latin typeface="Aileron"/>
              </a:rPr>
              <a:t>seperti cendawan, pucuk kayu, buah-buahan juga boleh menyebabkan keracunan.</a:t>
            </a:r>
          </a:p>
        </p:txBody>
      </p:sp>
      <p:sp>
        <p:nvSpPr>
          <p:cNvPr id="4" name="TextBox 4"/>
          <p:cNvSpPr txBox="1"/>
          <p:nvPr/>
        </p:nvSpPr>
        <p:spPr>
          <a:xfrm>
            <a:off x="7493722" y="1394093"/>
            <a:ext cx="9765578"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RACUN </a:t>
            </a:r>
            <a:r>
              <a:rPr lang="en-US" sz="4545" spc="22">
                <a:solidFill>
                  <a:srgbClr val="2B2C30"/>
                </a:solidFill>
                <a:latin typeface="Playfair Display Bold Italics"/>
              </a:rPr>
              <a:t>(POISON)</a:t>
            </a:r>
          </a:p>
        </p:txBody>
      </p:sp>
      <p:sp>
        <p:nvSpPr>
          <p:cNvPr id="5" name="Freeform 5"/>
          <p:cNvSpPr/>
          <p:nvPr/>
        </p:nvSpPr>
        <p:spPr>
          <a:xfrm>
            <a:off x="10417737" y="2098655"/>
            <a:ext cx="5926968" cy="7302871"/>
          </a:xfrm>
          <a:custGeom>
            <a:avLst/>
            <a:gdLst/>
            <a:ahLst/>
            <a:cxnLst/>
            <a:rect l="l" t="t" r="r" b="b"/>
            <a:pathLst>
              <a:path w="5926968" h="7302871">
                <a:moveTo>
                  <a:pt x="0" y="0"/>
                </a:moveTo>
                <a:lnTo>
                  <a:pt x="5926968" y="0"/>
                </a:lnTo>
                <a:lnTo>
                  <a:pt x="5926968"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396882" y="565189"/>
            <a:ext cx="7096841" cy="9616992"/>
          </a:xfrm>
          <a:custGeom>
            <a:avLst/>
            <a:gdLst/>
            <a:ahLst/>
            <a:cxnLst/>
            <a:rect l="l" t="t" r="r" b="b"/>
            <a:pathLst>
              <a:path w="7096841" h="9616992">
                <a:moveTo>
                  <a:pt x="0" y="0"/>
                </a:moveTo>
                <a:lnTo>
                  <a:pt x="7096840" y="0"/>
                </a:lnTo>
                <a:lnTo>
                  <a:pt x="7096840" y="9616992"/>
                </a:lnTo>
                <a:lnTo>
                  <a:pt x="0" y="9616992"/>
                </a:lnTo>
                <a:lnTo>
                  <a:pt x="0" y="0"/>
                </a:lnTo>
                <a:close/>
              </a:path>
            </a:pathLst>
          </a:custGeom>
          <a:blipFill>
            <a:blip r:embed="rId4"/>
            <a:stretch>
              <a:fillRect l="-29371" t="-7568" r="-26751" b="-7642"/>
            </a:stretch>
          </a:blipFill>
        </p:spPr>
      </p:sp>
      <p:sp>
        <p:nvSpPr>
          <p:cNvPr id="7" name="TextBox 7"/>
          <p:cNvSpPr txBox="1"/>
          <p:nvPr/>
        </p:nvSpPr>
        <p:spPr>
          <a:xfrm>
            <a:off x="7493722" y="2307566"/>
            <a:ext cx="9765578" cy="590911"/>
          </a:xfrm>
          <a:prstGeom prst="rect">
            <a:avLst/>
          </a:prstGeom>
        </p:spPr>
        <p:txBody>
          <a:bodyPr lIns="0" tIns="0" rIns="0" bIns="0" rtlCol="0" anchor="t">
            <a:spAutoFit/>
          </a:bodyPr>
          <a:lstStyle/>
          <a:p>
            <a:pPr algn="ctr">
              <a:lnSpc>
                <a:spcPts val="4665"/>
              </a:lnSpc>
            </a:pPr>
            <a:r>
              <a:rPr lang="en-US" sz="3702">
                <a:solidFill>
                  <a:srgbClr val="FF3131"/>
                </a:solidFill>
                <a:latin typeface="Aileron Bold"/>
              </a:rPr>
              <a:t>PENGENALAN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377664" y="4328722"/>
            <a:ext cx="10078127" cy="1561277"/>
          </a:xfrm>
          <a:prstGeom prst="rect">
            <a:avLst/>
          </a:prstGeom>
        </p:spPr>
        <p:txBody>
          <a:bodyPr lIns="0" tIns="0" rIns="0" bIns="0" rtlCol="0" anchor="t">
            <a:spAutoFit/>
          </a:bodyPr>
          <a:lstStyle/>
          <a:p>
            <a:pPr algn="just">
              <a:lnSpc>
                <a:spcPts val="4199"/>
              </a:lnSpc>
            </a:pPr>
            <a:r>
              <a:rPr lang="en-US" sz="3306">
                <a:solidFill>
                  <a:srgbClr val="231F20"/>
                </a:solidFill>
                <a:latin typeface="Aileron"/>
              </a:rPr>
              <a:t>Bahan-bahan yang menyebabkan kerosakan kepada tubuh badan apabila ia masuk ke dalam badan.</a:t>
            </a:r>
          </a:p>
          <a:p>
            <a:pPr algn="just">
              <a:lnSpc>
                <a:spcPts val="4199"/>
              </a:lnSpc>
            </a:pPr>
            <a:endParaRPr lang="en-US" sz="3306">
              <a:solidFill>
                <a:srgbClr val="231F20"/>
              </a:solidFill>
              <a:latin typeface="Aileron"/>
            </a:endParaRP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KERACUNAN (POISONING)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12035705" y="3040657"/>
            <a:ext cx="4951299" cy="4156458"/>
          </a:xfrm>
          <a:custGeom>
            <a:avLst/>
            <a:gdLst/>
            <a:ahLst/>
            <a:cxnLst/>
            <a:rect l="l" t="t" r="r" b="b"/>
            <a:pathLst>
              <a:path w="4951299" h="4156458">
                <a:moveTo>
                  <a:pt x="0" y="0"/>
                </a:moveTo>
                <a:lnTo>
                  <a:pt x="4951299" y="0"/>
                </a:lnTo>
                <a:lnTo>
                  <a:pt x="4951299" y="4156458"/>
                </a:lnTo>
                <a:lnTo>
                  <a:pt x="0" y="4156458"/>
                </a:lnTo>
                <a:lnTo>
                  <a:pt x="0" y="0"/>
                </a:lnTo>
                <a:close/>
              </a:path>
            </a:pathLst>
          </a:custGeom>
          <a:blipFill>
            <a:blip r:embed="rId4"/>
            <a:stretch>
              <a:fillRect b="-19123"/>
            </a:stretch>
          </a:blipFill>
        </p:spPr>
      </p:sp>
      <p:sp>
        <p:nvSpPr>
          <p:cNvPr id="7" name="TextBox 7"/>
          <p:cNvSpPr txBox="1"/>
          <p:nvPr/>
        </p:nvSpPr>
        <p:spPr>
          <a:xfrm>
            <a:off x="1028700" y="2395644"/>
            <a:ext cx="16230600"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DEFINISI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007860" y="3221985"/>
            <a:ext cx="10027845" cy="6036315"/>
          </a:xfrm>
          <a:prstGeom prst="rect">
            <a:avLst/>
          </a:prstGeom>
        </p:spPr>
        <p:txBody>
          <a:bodyPr lIns="0" tIns="0" rIns="0" bIns="0" rtlCol="0" anchor="t">
            <a:spAutoFit/>
          </a:bodyPr>
          <a:lstStyle/>
          <a:p>
            <a:pPr algn="just">
              <a:lnSpc>
                <a:spcPts val="4444"/>
              </a:lnSpc>
            </a:pPr>
            <a:r>
              <a:rPr lang="en-US" sz="3499">
                <a:solidFill>
                  <a:srgbClr val="231F20"/>
                </a:solidFill>
                <a:latin typeface="Aileron Bold"/>
              </a:rPr>
              <a:t>1.SALUR PENGHADAMAN</a:t>
            </a:r>
          </a:p>
          <a:p>
            <a:pPr algn="just">
              <a:lnSpc>
                <a:spcPts val="4444"/>
              </a:lnSpc>
            </a:pPr>
            <a:r>
              <a:rPr lang="en-US" sz="3499">
                <a:solidFill>
                  <a:srgbClr val="231F20"/>
                </a:solidFill>
                <a:latin typeface="Aileron"/>
              </a:rPr>
              <a:t>Contoh:- Bahan kimia, bahan makanan, ubat dll</a:t>
            </a:r>
          </a:p>
          <a:p>
            <a:pPr algn="just">
              <a:lnSpc>
                <a:spcPts val="2539"/>
              </a:lnSpc>
            </a:pPr>
            <a:endParaRPr lang="en-US" sz="3499">
              <a:solidFill>
                <a:srgbClr val="231F20"/>
              </a:solidFill>
              <a:latin typeface="Aileron"/>
            </a:endParaRPr>
          </a:p>
          <a:p>
            <a:pPr algn="just">
              <a:lnSpc>
                <a:spcPts val="4444"/>
              </a:lnSpc>
            </a:pPr>
            <a:r>
              <a:rPr lang="en-US" sz="3499">
                <a:solidFill>
                  <a:srgbClr val="231F20"/>
                </a:solidFill>
                <a:latin typeface="Aileron Bold"/>
              </a:rPr>
              <a:t>2.KULIT</a:t>
            </a:r>
          </a:p>
          <a:p>
            <a:pPr algn="just">
              <a:lnSpc>
                <a:spcPts val="4444"/>
              </a:lnSpc>
            </a:pPr>
            <a:r>
              <a:rPr lang="en-US" sz="3499">
                <a:solidFill>
                  <a:srgbClr val="231F20"/>
                </a:solidFill>
                <a:latin typeface="Aileron"/>
              </a:rPr>
              <a:t>Contoh:- Bahan kimia</a:t>
            </a:r>
          </a:p>
          <a:p>
            <a:pPr algn="just">
              <a:lnSpc>
                <a:spcPts val="2667"/>
              </a:lnSpc>
            </a:pPr>
            <a:endParaRPr lang="en-US" sz="3499">
              <a:solidFill>
                <a:srgbClr val="231F20"/>
              </a:solidFill>
              <a:latin typeface="Aileron"/>
            </a:endParaRPr>
          </a:p>
          <a:p>
            <a:pPr algn="just">
              <a:lnSpc>
                <a:spcPts val="4444"/>
              </a:lnSpc>
            </a:pPr>
            <a:r>
              <a:rPr lang="en-US" sz="3499">
                <a:solidFill>
                  <a:srgbClr val="231F20"/>
                </a:solidFill>
                <a:latin typeface="Aileron Bold"/>
              </a:rPr>
              <a:t>3.SISTEM PERNAFASAN</a:t>
            </a:r>
          </a:p>
          <a:p>
            <a:pPr algn="just">
              <a:lnSpc>
                <a:spcPts val="4444"/>
              </a:lnSpc>
            </a:pPr>
            <a:r>
              <a:rPr lang="en-US" sz="3499">
                <a:solidFill>
                  <a:srgbClr val="231F20"/>
                </a:solidFill>
                <a:latin typeface="Aileron"/>
              </a:rPr>
              <a:t>Contoh:- Gas beracun</a:t>
            </a:r>
          </a:p>
          <a:p>
            <a:pPr algn="just">
              <a:lnSpc>
                <a:spcPts val="2667"/>
              </a:lnSpc>
            </a:pPr>
            <a:endParaRPr lang="en-US" sz="3499">
              <a:solidFill>
                <a:srgbClr val="231F20"/>
              </a:solidFill>
              <a:latin typeface="Aileron"/>
            </a:endParaRPr>
          </a:p>
          <a:p>
            <a:pPr algn="just">
              <a:lnSpc>
                <a:spcPts val="4444"/>
              </a:lnSpc>
            </a:pPr>
            <a:r>
              <a:rPr lang="en-US" sz="3499">
                <a:solidFill>
                  <a:srgbClr val="231F20"/>
                </a:solidFill>
                <a:latin typeface="Aileron Bold"/>
              </a:rPr>
              <a:t>4.TUSUKAN KE DALAM KULIT</a:t>
            </a:r>
          </a:p>
          <a:p>
            <a:pPr algn="just">
              <a:lnSpc>
                <a:spcPts val="4444"/>
              </a:lnSpc>
            </a:pPr>
            <a:r>
              <a:rPr lang="en-US" sz="3499">
                <a:solidFill>
                  <a:srgbClr val="231F20"/>
                </a:solidFill>
                <a:latin typeface="Aileron"/>
              </a:rPr>
              <a:t>Contoh:- Patukan ular, sengatan lebah, ubat dll</a:t>
            </a:r>
          </a:p>
          <a:p>
            <a:pPr algn="just">
              <a:lnSpc>
                <a:spcPts val="4444"/>
              </a:lnSpc>
            </a:pPr>
            <a:endParaRPr lang="en-US" sz="3499">
              <a:solidFill>
                <a:srgbClr val="231F20"/>
              </a:solidFill>
              <a:latin typeface="Aileron"/>
            </a:endParaRPr>
          </a:p>
        </p:txBody>
      </p:sp>
      <p:sp>
        <p:nvSpPr>
          <p:cNvPr id="4" name="TextBox 4"/>
          <p:cNvSpPr txBox="1"/>
          <p:nvPr/>
        </p:nvSpPr>
        <p:spPr>
          <a:xfrm>
            <a:off x="2746103" y="1009650"/>
            <a:ext cx="12795793"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CARA PENYERAPAN RACUN KE TUBUH BADAN MANUSIA</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12035705" y="3551587"/>
            <a:ext cx="4951299" cy="4156458"/>
          </a:xfrm>
          <a:custGeom>
            <a:avLst/>
            <a:gdLst/>
            <a:ahLst/>
            <a:cxnLst/>
            <a:rect l="l" t="t" r="r" b="b"/>
            <a:pathLst>
              <a:path w="4951299" h="4156458">
                <a:moveTo>
                  <a:pt x="0" y="0"/>
                </a:moveTo>
                <a:lnTo>
                  <a:pt x="4951299" y="0"/>
                </a:lnTo>
                <a:lnTo>
                  <a:pt x="4951299" y="4156458"/>
                </a:lnTo>
                <a:lnTo>
                  <a:pt x="0" y="4156458"/>
                </a:lnTo>
                <a:lnTo>
                  <a:pt x="0" y="0"/>
                </a:lnTo>
                <a:close/>
              </a:path>
            </a:pathLst>
          </a:custGeom>
          <a:blipFill>
            <a:blip r:embed="rId4"/>
            <a:stretch>
              <a:fillRect b="-19123"/>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898372" y="2821203"/>
            <a:ext cx="7517561" cy="5016022"/>
          </a:xfrm>
          <a:prstGeom prst="rect">
            <a:avLst/>
          </a:prstGeom>
        </p:spPr>
        <p:txBody>
          <a:bodyPr lIns="0" tIns="0" rIns="0" bIns="0" rtlCol="0" anchor="t">
            <a:spAutoFit/>
          </a:bodyPr>
          <a:lstStyle/>
          <a:p>
            <a:pPr marL="1146164" lvl="1" indent="-742950" algn="just">
              <a:lnSpc>
                <a:spcPts val="6685"/>
              </a:lnSpc>
              <a:buFont typeface="+mj-lt"/>
              <a:buAutoNum type="arabicPeriod"/>
            </a:pPr>
            <a:r>
              <a:rPr lang="en-US" sz="3735" dirty="0" err="1">
                <a:solidFill>
                  <a:srgbClr val="231F20"/>
                </a:solidFill>
                <a:latin typeface="Aileron"/>
              </a:rPr>
              <a:t>Sesak</a:t>
            </a:r>
            <a:r>
              <a:rPr lang="en-US" sz="3735" dirty="0">
                <a:solidFill>
                  <a:srgbClr val="231F20"/>
                </a:solidFill>
                <a:latin typeface="Aileron"/>
              </a:rPr>
              <a:t> </a:t>
            </a:r>
            <a:r>
              <a:rPr lang="en-US" sz="3735" dirty="0" err="1">
                <a:solidFill>
                  <a:srgbClr val="231F20"/>
                </a:solidFill>
                <a:latin typeface="Aileron"/>
              </a:rPr>
              <a:t>nafas</a:t>
            </a:r>
            <a:r>
              <a:rPr lang="en-US" sz="3735" dirty="0">
                <a:solidFill>
                  <a:srgbClr val="231F20"/>
                </a:solidFill>
                <a:latin typeface="Aileron"/>
              </a:rPr>
              <a:t> yang </a:t>
            </a:r>
            <a:r>
              <a:rPr lang="en-US" sz="3735" dirty="0" err="1">
                <a:solidFill>
                  <a:srgbClr val="231F20"/>
                </a:solidFill>
                <a:latin typeface="Aileron"/>
              </a:rPr>
              <a:t>teruk</a:t>
            </a:r>
            <a:r>
              <a:rPr lang="en-US" sz="3735" dirty="0">
                <a:solidFill>
                  <a:srgbClr val="231F20"/>
                </a:solidFill>
                <a:latin typeface="Aileron"/>
              </a:rPr>
              <a:t>;</a:t>
            </a:r>
          </a:p>
          <a:p>
            <a:pPr marL="1146164" lvl="1" indent="-742950" algn="just">
              <a:lnSpc>
                <a:spcPts val="6685"/>
              </a:lnSpc>
              <a:buFont typeface="+mj-lt"/>
              <a:buAutoNum type="arabicPeriod"/>
            </a:pPr>
            <a:r>
              <a:rPr lang="en-US" sz="3735" dirty="0" err="1">
                <a:solidFill>
                  <a:srgbClr val="231F20"/>
                </a:solidFill>
                <a:latin typeface="Aileron"/>
              </a:rPr>
              <a:t>Mual-mual</a:t>
            </a:r>
            <a:r>
              <a:rPr lang="en-US" sz="3735" dirty="0">
                <a:solidFill>
                  <a:srgbClr val="231F20"/>
                </a:solidFill>
                <a:latin typeface="Aileron"/>
              </a:rPr>
              <a:t>;</a:t>
            </a:r>
          </a:p>
          <a:p>
            <a:pPr marL="1146164" lvl="1" indent="-742950" algn="just">
              <a:lnSpc>
                <a:spcPts val="6685"/>
              </a:lnSpc>
              <a:buFont typeface="+mj-lt"/>
              <a:buAutoNum type="arabicPeriod"/>
            </a:pPr>
            <a:r>
              <a:rPr lang="en-US" sz="3735" dirty="0" err="1">
                <a:solidFill>
                  <a:srgbClr val="231F20"/>
                </a:solidFill>
                <a:latin typeface="Aileron"/>
              </a:rPr>
              <a:t>Muntah-muntah</a:t>
            </a:r>
            <a:r>
              <a:rPr lang="en-US" sz="3735" dirty="0">
                <a:solidFill>
                  <a:srgbClr val="231F20"/>
                </a:solidFill>
                <a:latin typeface="Aileron"/>
              </a:rPr>
              <a:t>;</a:t>
            </a:r>
          </a:p>
          <a:p>
            <a:pPr marL="1146164" lvl="1" indent="-742950" algn="just">
              <a:lnSpc>
                <a:spcPts val="6685"/>
              </a:lnSpc>
              <a:buFont typeface="+mj-lt"/>
              <a:buAutoNum type="arabicPeriod"/>
            </a:pPr>
            <a:r>
              <a:rPr lang="en-US" sz="3735" dirty="0" err="1">
                <a:solidFill>
                  <a:srgbClr val="231F20"/>
                </a:solidFill>
                <a:latin typeface="Aileron"/>
              </a:rPr>
              <a:t>Gatal-gatal</a:t>
            </a:r>
            <a:r>
              <a:rPr lang="en-US" sz="3735" dirty="0">
                <a:solidFill>
                  <a:srgbClr val="231F20"/>
                </a:solidFill>
                <a:latin typeface="Aileron"/>
              </a:rPr>
              <a:t> dan </a:t>
            </a:r>
            <a:r>
              <a:rPr lang="en-US" sz="3735" dirty="0" err="1">
                <a:solidFill>
                  <a:srgbClr val="231F20"/>
                </a:solidFill>
                <a:latin typeface="Aileron"/>
              </a:rPr>
              <a:t>pedih</a:t>
            </a:r>
            <a:r>
              <a:rPr lang="en-US" sz="3735" dirty="0">
                <a:solidFill>
                  <a:srgbClr val="231F20"/>
                </a:solidFill>
                <a:latin typeface="Aileron"/>
              </a:rPr>
              <a:t>;</a:t>
            </a:r>
          </a:p>
          <a:p>
            <a:pPr marL="1146164" lvl="1" indent="-742950" algn="just">
              <a:lnSpc>
                <a:spcPts val="6685"/>
              </a:lnSpc>
              <a:buFont typeface="+mj-lt"/>
              <a:buAutoNum type="arabicPeriod"/>
            </a:pPr>
            <a:r>
              <a:rPr lang="en-US" sz="3735" dirty="0" err="1">
                <a:solidFill>
                  <a:srgbClr val="231F20"/>
                </a:solidFill>
                <a:latin typeface="Aileron"/>
              </a:rPr>
              <a:t>Pening</a:t>
            </a:r>
            <a:r>
              <a:rPr lang="en-US" sz="3735" dirty="0">
                <a:solidFill>
                  <a:srgbClr val="231F20"/>
                </a:solidFill>
                <a:latin typeface="Aileron"/>
              </a:rPr>
              <a:t> / </a:t>
            </a:r>
            <a:r>
              <a:rPr lang="en-US" sz="3735" dirty="0" err="1">
                <a:solidFill>
                  <a:srgbClr val="231F20"/>
                </a:solidFill>
                <a:latin typeface="Aileron"/>
              </a:rPr>
              <a:t>sakit</a:t>
            </a:r>
            <a:r>
              <a:rPr lang="en-US" sz="3735" dirty="0">
                <a:solidFill>
                  <a:srgbClr val="231F20"/>
                </a:solidFill>
                <a:latin typeface="Aileron"/>
              </a:rPr>
              <a:t> </a:t>
            </a:r>
            <a:r>
              <a:rPr lang="en-US" sz="3735" dirty="0" err="1">
                <a:solidFill>
                  <a:srgbClr val="231F20"/>
                </a:solidFill>
                <a:latin typeface="Aileron"/>
              </a:rPr>
              <a:t>kepala</a:t>
            </a:r>
            <a:r>
              <a:rPr lang="en-US" sz="3735" dirty="0">
                <a:solidFill>
                  <a:srgbClr val="231F20"/>
                </a:solidFill>
                <a:latin typeface="Aileron"/>
              </a:rPr>
              <a:t>;</a:t>
            </a:r>
          </a:p>
          <a:p>
            <a:pPr marL="1146164" lvl="1" indent="-742950" algn="just">
              <a:lnSpc>
                <a:spcPts val="6685"/>
              </a:lnSpc>
              <a:buFont typeface="+mj-lt"/>
              <a:buAutoNum type="arabicPeriod"/>
            </a:pPr>
            <a:r>
              <a:rPr lang="en-US" sz="3735" dirty="0" err="1">
                <a:solidFill>
                  <a:srgbClr val="231F20"/>
                </a:solidFill>
                <a:latin typeface="Aileron"/>
              </a:rPr>
              <a:t>Tidak</a:t>
            </a:r>
            <a:r>
              <a:rPr lang="en-US" sz="3735" dirty="0">
                <a:solidFill>
                  <a:srgbClr val="231F20"/>
                </a:solidFill>
                <a:latin typeface="Aileron"/>
              </a:rPr>
              <a:t> </a:t>
            </a:r>
            <a:r>
              <a:rPr lang="en-US" sz="3735" dirty="0" err="1">
                <a:solidFill>
                  <a:srgbClr val="231F20"/>
                </a:solidFill>
                <a:latin typeface="Aileron"/>
              </a:rPr>
              <a:t>sedarkan</a:t>
            </a:r>
            <a:r>
              <a:rPr lang="en-US" sz="3735" dirty="0">
                <a:solidFill>
                  <a:srgbClr val="231F20"/>
                </a:solidFill>
                <a:latin typeface="Aileron"/>
              </a:rPr>
              <a:t> </a:t>
            </a:r>
            <a:r>
              <a:rPr lang="en-US" sz="3735" dirty="0" err="1">
                <a:solidFill>
                  <a:srgbClr val="231F20"/>
                </a:solidFill>
                <a:latin typeface="Aileron"/>
              </a:rPr>
              <a:t>diri</a:t>
            </a:r>
            <a:r>
              <a:rPr lang="en-US" sz="3735" dirty="0">
                <a:solidFill>
                  <a:srgbClr val="231F20"/>
                </a:solidFill>
                <a:latin typeface="Aileron"/>
              </a:rPr>
              <a:t>.</a:t>
            </a: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TANDA – TANDA TERKENA RACUN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12035705" y="3153712"/>
            <a:ext cx="4951299" cy="4156458"/>
          </a:xfrm>
          <a:custGeom>
            <a:avLst/>
            <a:gdLst/>
            <a:ahLst/>
            <a:cxnLst/>
            <a:rect l="l" t="t" r="r" b="b"/>
            <a:pathLst>
              <a:path w="4951299" h="4156458">
                <a:moveTo>
                  <a:pt x="0" y="0"/>
                </a:moveTo>
                <a:lnTo>
                  <a:pt x="4951299" y="0"/>
                </a:lnTo>
                <a:lnTo>
                  <a:pt x="4951299" y="4156458"/>
                </a:lnTo>
                <a:lnTo>
                  <a:pt x="0" y="4156458"/>
                </a:lnTo>
                <a:lnTo>
                  <a:pt x="0" y="0"/>
                </a:lnTo>
                <a:close/>
              </a:path>
            </a:pathLst>
          </a:custGeom>
          <a:blipFill>
            <a:blip r:embed="rId4"/>
            <a:stretch>
              <a:fillRect b="-19123"/>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2264312" y="2227395"/>
            <a:ext cx="13558884" cy="6015221"/>
          </a:xfrm>
          <a:prstGeom prst="rect">
            <a:avLst/>
          </a:prstGeom>
        </p:spPr>
        <p:txBody>
          <a:bodyPr lIns="0" tIns="0" rIns="0" bIns="0" rtlCol="0" anchor="t">
            <a:spAutoFit/>
          </a:bodyPr>
          <a:lstStyle/>
          <a:p>
            <a:pPr marL="458787" lvl="1" indent="-229394" algn="just">
              <a:lnSpc>
                <a:spcPts val="2698"/>
              </a:lnSpc>
              <a:buFont typeface="Arial"/>
              <a:buChar char="•"/>
            </a:pPr>
            <a:r>
              <a:rPr lang="en-US" sz="2124">
                <a:solidFill>
                  <a:srgbClr val="231F20"/>
                </a:solidFill>
                <a:latin typeface="Aileron Bold"/>
              </a:rPr>
              <a:t>MOHON BANTUAN KECEMASAN</a:t>
            </a:r>
            <a:r>
              <a:rPr lang="en-US" sz="2124">
                <a:solidFill>
                  <a:srgbClr val="231F20"/>
                </a:solidFill>
                <a:latin typeface="Aileron"/>
              </a:rPr>
              <a:t> </a:t>
            </a:r>
          </a:p>
          <a:p>
            <a:pPr marL="917574" lvl="2" indent="-305858" algn="just">
              <a:lnSpc>
                <a:spcPts val="2698"/>
              </a:lnSpc>
              <a:buFont typeface="Arial"/>
              <a:buChar char="⚬"/>
            </a:pPr>
            <a:r>
              <a:rPr lang="en-US" sz="2124">
                <a:solidFill>
                  <a:srgbClr val="231F20"/>
                </a:solidFill>
                <a:latin typeface="Aileron"/>
              </a:rPr>
              <a:t>Hubungi talian kecemasan 999. </a:t>
            </a:r>
          </a:p>
          <a:p>
            <a:pPr algn="just">
              <a:lnSpc>
                <a:spcPts val="1470"/>
              </a:lnSpc>
            </a:pPr>
            <a:endParaRPr lang="en-US" sz="2124">
              <a:solidFill>
                <a:srgbClr val="231F20"/>
              </a:solidFill>
              <a:latin typeface="Aileron"/>
            </a:endParaRPr>
          </a:p>
          <a:p>
            <a:pPr marL="458787" lvl="1" indent="-229394" algn="just">
              <a:lnSpc>
                <a:spcPts val="2698"/>
              </a:lnSpc>
              <a:buFont typeface="Arial"/>
              <a:buChar char="•"/>
            </a:pPr>
            <a:r>
              <a:rPr lang="en-US" sz="2124">
                <a:solidFill>
                  <a:srgbClr val="231F20"/>
                </a:solidFill>
                <a:latin typeface="Aileron Bold"/>
              </a:rPr>
              <a:t>JIKA TERMAKAN ATAU TERMINUM RACUN</a:t>
            </a:r>
          </a:p>
          <a:p>
            <a:pPr marL="917574" lvl="2" indent="-305858" algn="just">
              <a:lnSpc>
                <a:spcPts val="2698"/>
              </a:lnSpc>
              <a:buFont typeface="Arial"/>
              <a:buChar char="⚬"/>
            </a:pPr>
            <a:r>
              <a:rPr lang="en-US" sz="2124">
                <a:solidFill>
                  <a:srgbClr val="231F20"/>
                </a:solidFill>
                <a:latin typeface="Aileron"/>
              </a:rPr>
              <a:t>Keluarkan bahan racun tersebut dari mulut mangsa dan lihat jika ada kesan kecederaan di dalam mulut mangsa.</a:t>
            </a:r>
          </a:p>
          <a:p>
            <a:pPr algn="just">
              <a:lnSpc>
                <a:spcPts val="1470"/>
              </a:lnSpc>
            </a:pPr>
            <a:endParaRPr lang="en-US" sz="2124">
              <a:solidFill>
                <a:srgbClr val="231F20"/>
              </a:solidFill>
              <a:latin typeface="Aileron"/>
            </a:endParaRPr>
          </a:p>
          <a:p>
            <a:pPr marL="458787" lvl="1" indent="-229394" algn="just">
              <a:lnSpc>
                <a:spcPts val="2698"/>
              </a:lnSpc>
              <a:buFont typeface="Arial"/>
              <a:buChar char="•"/>
            </a:pPr>
            <a:r>
              <a:rPr lang="en-US" sz="2124">
                <a:solidFill>
                  <a:srgbClr val="231F20"/>
                </a:solidFill>
                <a:latin typeface="Aileron Bold"/>
              </a:rPr>
              <a:t>JIKA KULIT TERKENA RACUN</a:t>
            </a:r>
          </a:p>
          <a:p>
            <a:pPr marL="917574" lvl="2" indent="-305858" algn="just">
              <a:lnSpc>
                <a:spcPts val="2698"/>
              </a:lnSpc>
              <a:buFont typeface="Arial"/>
              <a:buChar char="⚬"/>
            </a:pPr>
            <a:r>
              <a:rPr lang="en-US" sz="2124">
                <a:solidFill>
                  <a:srgbClr val="231F20"/>
                </a:solidFill>
                <a:latin typeface="Aileron"/>
              </a:rPr>
              <a:t>Tanggalkan pakaian mangsa yang terkena racun dengan menggunakan sarung tangan. Basuh kulit yang terkena racun tadi dengan air yang banyak dan mengalir selama 15 – 20 minit. Jangan biarkan mangsa garu ditempat yang terkena racun tersebut.</a:t>
            </a:r>
          </a:p>
          <a:p>
            <a:pPr algn="just">
              <a:lnSpc>
                <a:spcPts val="1470"/>
              </a:lnSpc>
            </a:pPr>
            <a:endParaRPr lang="en-US" sz="2124">
              <a:solidFill>
                <a:srgbClr val="231F20"/>
              </a:solidFill>
              <a:latin typeface="Aileron"/>
            </a:endParaRPr>
          </a:p>
          <a:p>
            <a:pPr marL="458787" lvl="1" indent="-229394" algn="just">
              <a:lnSpc>
                <a:spcPts val="2698"/>
              </a:lnSpc>
              <a:buFont typeface="Arial"/>
              <a:buChar char="•"/>
            </a:pPr>
            <a:r>
              <a:rPr lang="en-US" sz="2124">
                <a:solidFill>
                  <a:srgbClr val="231F20"/>
                </a:solidFill>
                <a:latin typeface="Aileron Bold"/>
              </a:rPr>
              <a:t>JIKA MATA TERKENA RACUN</a:t>
            </a:r>
          </a:p>
          <a:p>
            <a:pPr marL="917574" lvl="2" indent="-305858" algn="just">
              <a:lnSpc>
                <a:spcPts val="2698"/>
              </a:lnSpc>
              <a:buFont typeface="Arial"/>
              <a:buChar char="⚬"/>
            </a:pPr>
            <a:r>
              <a:rPr lang="en-US" sz="2124">
                <a:solidFill>
                  <a:srgbClr val="231F20"/>
                </a:solidFill>
                <a:latin typeface="Aileron"/>
              </a:rPr>
              <a:t>Basuh mata dengan air bersih yang mengalir selama lebihkurang 5 – 10 minit. Jangan biarkan mangsa mengosok matanya ini akan menyebabkan mata akan lebih tercedera.</a:t>
            </a:r>
          </a:p>
          <a:p>
            <a:pPr algn="just">
              <a:lnSpc>
                <a:spcPts val="1470"/>
              </a:lnSpc>
            </a:pPr>
            <a:endParaRPr lang="en-US" sz="2124">
              <a:solidFill>
                <a:srgbClr val="231F20"/>
              </a:solidFill>
              <a:latin typeface="Aileron"/>
            </a:endParaRPr>
          </a:p>
          <a:p>
            <a:pPr marL="458787" lvl="1" indent="-229394" algn="just">
              <a:lnSpc>
                <a:spcPts val="2698"/>
              </a:lnSpc>
              <a:buFont typeface="Arial"/>
              <a:buChar char="•"/>
            </a:pPr>
            <a:r>
              <a:rPr lang="en-US" sz="2124">
                <a:solidFill>
                  <a:srgbClr val="231F20"/>
                </a:solidFill>
                <a:latin typeface="Aileron Bold"/>
              </a:rPr>
              <a:t>JIKA TERHIDU RACUN</a:t>
            </a:r>
          </a:p>
          <a:p>
            <a:pPr marL="917574" lvl="2" indent="-305858" algn="just">
              <a:lnSpc>
                <a:spcPts val="2698"/>
              </a:lnSpc>
              <a:buFont typeface="Arial"/>
              <a:buChar char="⚬"/>
            </a:pPr>
            <a:r>
              <a:rPr lang="en-US" sz="2124">
                <a:solidFill>
                  <a:srgbClr val="231F20"/>
                </a:solidFill>
                <a:latin typeface="Aileron"/>
              </a:rPr>
              <a:t>Bawa mangsa dengan segera ke udara yang bersih dan segar. </a:t>
            </a:r>
          </a:p>
          <a:p>
            <a:pPr algn="just">
              <a:lnSpc>
                <a:spcPts val="1470"/>
              </a:lnSpc>
            </a:pPr>
            <a:endParaRPr lang="en-US" sz="2124">
              <a:solidFill>
                <a:srgbClr val="231F20"/>
              </a:solidFill>
              <a:latin typeface="Aileron"/>
            </a:endParaRPr>
          </a:p>
          <a:p>
            <a:pPr marL="458787" lvl="1" indent="-229394" algn="just">
              <a:lnSpc>
                <a:spcPts val="2698"/>
              </a:lnSpc>
              <a:buFont typeface="Arial"/>
              <a:buChar char="•"/>
            </a:pPr>
            <a:r>
              <a:rPr lang="en-US" sz="2124">
                <a:solidFill>
                  <a:srgbClr val="231F20"/>
                </a:solidFill>
                <a:latin typeface="Aileron Bold"/>
              </a:rPr>
              <a:t>Hantar mangsa ke hospital dengan kadar segera untuk rawatan selanjutnya.</a:t>
            </a:r>
          </a:p>
        </p:txBody>
      </p:sp>
      <p:sp>
        <p:nvSpPr>
          <p:cNvPr id="4" name="TextBox 4"/>
          <p:cNvSpPr txBox="1"/>
          <p:nvPr/>
        </p:nvSpPr>
        <p:spPr>
          <a:xfrm>
            <a:off x="1028700" y="1009650"/>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KAEDAH RAWATAN KERACUNAN </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6" name="Group 6"/>
          <p:cNvGrpSpPr/>
          <p:nvPr/>
        </p:nvGrpSpPr>
        <p:grpSpPr>
          <a:xfrm>
            <a:off x="3055823" y="8386396"/>
            <a:ext cx="11890971" cy="1297138"/>
            <a:chOff x="0" y="0"/>
            <a:chExt cx="15854627" cy="1729518"/>
          </a:xfrm>
        </p:grpSpPr>
        <p:grpSp>
          <p:nvGrpSpPr>
            <p:cNvPr id="7" name="Group 7"/>
            <p:cNvGrpSpPr/>
            <p:nvPr/>
          </p:nvGrpSpPr>
          <p:grpSpPr>
            <a:xfrm>
              <a:off x="0" y="0"/>
              <a:ext cx="15854627" cy="1729518"/>
              <a:chOff x="0" y="0"/>
              <a:chExt cx="2851760" cy="311087"/>
            </a:xfrm>
          </p:grpSpPr>
          <p:sp>
            <p:nvSpPr>
              <p:cNvPr id="8" name="Freeform 8"/>
              <p:cNvSpPr/>
              <p:nvPr/>
            </p:nvSpPr>
            <p:spPr>
              <a:xfrm>
                <a:off x="0" y="0"/>
                <a:ext cx="2851760" cy="311087"/>
              </a:xfrm>
              <a:custGeom>
                <a:avLst/>
                <a:gdLst/>
                <a:ahLst/>
                <a:cxnLst/>
                <a:rect l="l" t="t" r="r" b="b"/>
                <a:pathLst>
                  <a:path w="2851760" h="311087">
                    <a:moveTo>
                      <a:pt x="33205" y="0"/>
                    </a:moveTo>
                    <a:lnTo>
                      <a:pt x="2818555" y="0"/>
                    </a:lnTo>
                    <a:cubicBezTo>
                      <a:pt x="2836894" y="0"/>
                      <a:pt x="2851760" y="14866"/>
                      <a:pt x="2851760" y="33205"/>
                    </a:cubicBezTo>
                    <a:lnTo>
                      <a:pt x="2851760" y="277882"/>
                    </a:lnTo>
                    <a:cubicBezTo>
                      <a:pt x="2851760" y="296221"/>
                      <a:pt x="2836894" y="311087"/>
                      <a:pt x="2818555" y="311087"/>
                    </a:cubicBezTo>
                    <a:lnTo>
                      <a:pt x="33205" y="311087"/>
                    </a:lnTo>
                    <a:cubicBezTo>
                      <a:pt x="14866" y="311087"/>
                      <a:pt x="0" y="296221"/>
                      <a:pt x="0" y="277882"/>
                    </a:cubicBezTo>
                    <a:lnTo>
                      <a:pt x="0" y="33205"/>
                    </a:lnTo>
                    <a:cubicBezTo>
                      <a:pt x="0" y="14866"/>
                      <a:pt x="14866" y="0"/>
                      <a:pt x="33205" y="0"/>
                    </a:cubicBezTo>
                    <a:close/>
                  </a:path>
                </a:pathLst>
              </a:custGeom>
              <a:solidFill>
                <a:srgbClr val="000000">
                  <a:alpha val="0"/>
                </a:srgbClr>
              </a:solidFill>
              <a:ln w="66675" cap="rnd">
                <a:solidFill>
                  <a:srgbClr val="FF3131"/>
                </a:solidFill>
                <a:prstDash val="lgDash"/>
                <a:round/>
              </a:ln>
            </p:spPr>
          </p:sp>
          <p:sp>
            <p:nvSpPr>
              <p:cNvPr id="9" name="TextBox 9"/>
              <p:cNvSpPr txBox="1"/>
              <p:nvPr/>
            </p:nvSpPr>
            <p:spPr>
              <a:xfrm>
                <a:off x="0" y="-19050"/>
                <a:ext cx="2851760" cy="330137"/>
              </a:xfrm>
              <a:prstGeom prst="rect">
                <a:avLst/>
              </a:prstGeom>
            </p:spPr>
            <p:txBody>
              <a:bodyPr lIns="55788" tIns="55788" rIns="55788" bIns="55788" rtlCol="0" anchor="ctr"/>
              <a:lstStyle/>
              <a:p>
                <a:pPr algn="ctr">
                  <a:lnSpc>
                    <a:spcPts val="2859"/>
                  </a:lnSpc>
                </a:pPr>
                <a:endParaRPr/>
              </a:p>
            </p:txBody>
          </p:sp>
        </p:grpSp>
        <p:sp>
          <p:nvSpPr>
            <p:cNvPr id="10" name="TextBox 10"/>
            <p:cNvSpPr txBox="1"/>
            <p:nvPr/>
          </p:nvSpPr>
          <p:spPr>
            <a:xfrm>
              <a:off x="301931" y="147551"/>
              <a:ext cx="15439867" cy="1415365"/>
            </a:xfrm>
            <a:prstGeom prst="rect">
              <a:avLst/>
            </a:prstGeom>
          </p:spPr>
          <p:txBody>
            <a:bodyPr lIns="0" tIns="0" rIns="0" bIns="0" rtlCol="0" anchor="t">
              <a:spAutoFit/>
            </a:bodyPr>
            <a:lstStyle/>
            <a:p>
              <a:pPr algn="just">
                <a:lnSpc>
                  <a:spcPts val="2815"/>
                </a:lnSpc>
              </a:pPr>
              <a:r>
                <a:rPr lang="en-US" sz="2217">
                  <a:solidFill>
                    <a:srgbClr val="231F20"/>
                  </a:solidFill>
                  <a:latin typeface="Aileron Bold"/>
                </a:rPr>
                <a:t>JIKA MANGSA TIDAK SEDARKAN DIRI</a:t>
              </a:r>
            </a:p>
            <a:p>
              <a:pPr marL="478702" lvl="1" indent="-239351" algn="just">
                <a:lnSpc>
                  <a:spcPts val="2815"/>
                </a:lnSpc>
                <a:buFont typeface="Arial"/>
                <a:buChar char="•"/>
              </a:pPr>
              <a:r>
                <a:rPr lang="en-US" sz="2217">
                  <a:solidFill>
                    <a:srgbClr val="231F20"/>
                  </a:solidFill>
                  <a:latin typeface="Aileron"/>
                </a:rPr>
                <a:t>Segera hubungi talian kecemasan 999</a:t>
              </a:r>
            </a:p>
            <a:p>
              <a:pPr marL="478702" lvl="1" indent="-239351" algn="just">
                <a:lnSpc>
                  <a:spcPts val="2815"/>
                </a:lnSpc>
                <a:buFont typeface="Arial"/>
                <a:buChar char="•"/>
              </a:pPr>
              <a:r>
                <a:rPr lang="en-US" sz="2217">
                  <a:solidFill>
                    <a:srgbClr val="231F20"/>
                  </a:solidFill>
                  <a:latin typeface="Aileron"/>
                </a:rPr>
                <a:t>Periksa pernafasan dan peredaran darah mangsa, jika mangsa tiada nadi lakukan CPR</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9315D"/>
        </a:solidFill>
        <a:effectLst/>
      </p:bgPr>
    </p:bg>
    <p:spTree>
      <p:nvGrpSpPr>
        <p:cNvPr id="1" name=""/>
        <p:cNvGrpSpPr/>
        <p:nvPr/>
      </p:nvGrpSpPr>
      <p:grpSpPr>
        <a:xfrm>
          <a:off x="0" y="0"/>
          <a:ext cx="0" cy="0"/>
          <a:chOff x="0" y="0"/>
          <a:chExt cx="0" cy="0"/>
        </a:xfrm>
      </p:grpSpPr>
      <p:sp>
        <p:nvSpPr>
          <p:cNvPr id="3" name="Freeform 3"/>
          <p:cNvSpPr/>
          <p:nvPr/>
        </p:nvSpPr>
        <p:spPr>
          <a:xfrm>
            <a:off x="5804452" y="1028700"/>
            <a:ext cx="6679096" cy="8229600"/>
          </a:xfrm>
          <a:custGeom>
            <a:avLst/>
            <a:gdLst/>
            <a:ahLst/>
            <a:cxnLst/>
            <a:rect l="l" t="t" r="r" b="b"/>
            <a:pathLst>
              <a:path w="6679096" h="8229600">
                <a:moveTo>
                  <a:pt x="0" y="0"/>
                </a:moveTo>
                <a:lnTo>
                  <a:pt x="6679096" y="0"/>
                </a:lnTo>
                <a:lnTo>
                  <a:pt x="6679096" y="8229600"/>
                </a:lnTo>
                <a:lnTo>
                  <a:pt x="0" y="8229600"/>
                </a:lnTo>
                <a:lnTo>
                  <a:pt x="0" y="0"/>
                </a:lnTo>
                <a:close/>
              </a:path>
            </a:pathLst>
          </a:custGeom>
          <a:blipFill>
            <a:blip r:embed="rId2">
              <a:alphaModFix amt="8999"/>
            </a:blip>
            <a:stretch>
              <a:fillRect/>
            </a:stretch>
          </a:blipFill>
        </p:spPr>
      </p:sp>
      <p:sp>
        <p:nvSpPr>
          <p:cNvPr id="7" name="TextBox 7"/>
          <p:cNvSpPr txBox="1"/>
          <p:nvPr/>
        </p:nvSpPr>
        <p:spPr>
          <a:xfrm>
            <a:off x="4236347" y="4348786"/>
            <a:ext cx="9815307" cy="2766619"/>
          </a:xfrm>
          <a:prstGeom prst="rect">
            <a:avLst/>
          </a:prstGeom>
        </p:spPr>
        <p:txBody>
          <a:bodyPr lIns="0" tIns="0" rIns="0" bIns="0" rtlCol="0" anchor="t">
            <a:spAutoFit/>
          </a:bodyPr>
          <a:lstStyle/>
          <a:p>
            <a:pPr algn="ctr">
              <a:lnSpc>
                <a:spcPts val="22684"/>
              </a:lnSpc>
            </a:pPr>
            <a:r>
              <a:rPr lang="en-US" sz="16437" spc="1610">
                <a:solidFill>
                  <a:srgbClr val="FFFFFF"/>
                </a:solidFill>
                <a:latin typeface="Oswald Bold"/>
              </a:rPr>
              <a:t>KASIH</a:t>
            </a:r>
          </a:p>
        </p:txBody>
      </p:sp>
      <p:sp>
        <p:nvSpPr>
          <p:cNvPr id="8" name="TextBox 8"/>
          <p:cNvSpPr txBox="1"/>
          <p:nvPr/>
        </p:nvSpPr>
        <p:spPr>
          <a:xfrm>
            <a:off x="4236347" y="3442248"/>
            <a:ext cx="9815307" cy="1186902"/>
          </a:xfrm>
          <a:prstGeom prst="rect">
            <a:avLst/>
          </a:prstGeom>
        </p:spPr>
        <p:txBody>
          <a:bodyPr lIns="0" tIns="0" rIns="0" bIns="0" rtlCol="0" anchor="t">
            <a:spAutoFit/>
          </a:bodyPr>
          <a:lstStyle/>
          <a:p>
            <a:pPr algn="ctr">
              <a:lnSpc>
                <a:spcPts val="9748"/>
              </a:lnSpc>
            </a:pPr>
            <a:r>
              <a:rPr lang="en-US" sz="7063" spc="692">
                <a:solidFill>
                  <a:srgbClr val="FFFFFF"/>
                </a:solidFill>
                <a:latin typeface="Oswald Bold"/>
              </a:rPr>
              <a:t>TERIMA</a:t>
            </a:r>
          </a:p>
        </p:txBody>
      </p:sp>
      <p:sp>
        <p:nvSpPr>
          <p:cNvPr id="9" name="Freeform 9"/>
          <p:cNvSpPr/>
          <p:nvPr/>
        </p:nvSpPr>
        <p:spPr>
          <a:xfrm>
            <a:off x="-1" y="0"/>
            <a:ext cx="5764563" cy="462915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3">
              <a:extLst>
                <a:ext uri="{96DAC541-7B7A-43D3-8B79-37D633B846F1}">
                  <asvg:svgBlip xmlns:asvg="http://schemas.microsoft.com/office/drawing/2016/SVG/main" r:embed="rId4"/>
                </a:ext>
              </a:extLst>
            </a:blip>
            <a:stretch>
              <a:fillRect l="-56518" t="-100000"/>
            </a:stretch>
          </a:blipFill>
        </p:spPr>
      </p:sp>
      <p:pic>
        <p:nvPicPr>
          <p:cNvPr id="10" name="Picture 9">
            <a:extLst>
              <a:ext uri="{FF2B5EF4-FFF2-40B4-BE49-F238E27FC236}">
                <a16:creationId xmlns:a16="http://schemas.microsoft.com/office/drawing/2014/main" id="{29EA77A5-6332-4C9D-B69B-55AF65A27D60}"/>
              </a:ext>
            </a:extLst>
          </p:cNvPr>
          <p:cNvPicPr>
            <a:picLocks noChangeAspect="1"/>
          </p:cNvPicPr>
          <p:nvPr/>
        </p:nvPicPr>
        <p:blipFill rotWithShape="1">
          <a:blip r:embed="rId5"/>
          <a:srcRect r="23002" b="31482"/>
          <a:stretch/>
        </p:blipFill>
        <p:spPr>
          <a:xfrm>
            <a:off x="4800600" y="3238500"/>
            <a:ext cx="13487400" cy="7048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820525" y="3752676"/>
            <a:ext cx="11683295" cy="4737265"/>
          </a:xfrm>
          <a:prstGeom prst="rect">
            <a:avLst/>
          </a:prstGeom>
        </p:spPr>
        <p:txBody>
          <a:bodyPr lIns="0" tIns="0" rIns="0" bIns="0" rtlCol="0" anchor="t">
            <a:spAutoFit/>
          </a:bodyPr>
          <a:lstStyle/>
          <a:p>
            <a:pPr marL="713950" lvl="1" indent="-356975" algn="just">
              <a:lnSpc>
                <a:spcPts val="4199"/>
              </a:lnSpc>
              <a:buFont typeface="Arial"/>
              <a:buChar char="•"/>
            </a:pPr>
            <a:r>
              <a:rPr lang="en-US" sz="3306">
                <a:solidFill>
                  <a:srgbClr val="231F20"/>
                </a:solidFill>
                <a:latin typeface="Aileron"/>
              </a:rPr>
              <a:t>Sejenis kecederaan di mana kulit terkoyak, dipotong atau tercucuk (luka terbuka) atau terkena pada benda tumpul yang menyebabkan lebam (luka tertutup). Dalam istilah patologi, ia lebih dirujuk kepada </a:t>
            </a:r>
            <a:r>
              <a:rPr lang="en-US" sz="3306">
                <a:solidFill>
                  <a:srgbClr val="231F20"/>
                </a:solidFill>
                <a:latin typeface="Aileron Bold"/>
              </a:rPr>
              <a:t>kecederaan tajam</a:t>
            </a:r>
            <a:r>
              <a:rPr lang="en-US" sz="3306">
                <a:solidFill>
                  <a:srgbClr val="231F20"/>
                </a:solidFill>
                <a:latin typeface="Aileron"/>
              </a:rPr>
              <a:t> yang </a:t>
            </a:r>
            <a:r>
              <a:rPr lang="en-US" sz="3306">
                <a:solidFill>
                  <a:srgbClr val="231F20"/>
                </a:solidFill>
                <a:latin typeface="Aileron Bold"/>
              </a:rPr>
              <a:t>merosakkan dermis pada kulit</a:t>
            </a:r>
            <a:r>
              <a:rPr lang="en-US" sz="3306">
                <a:solidFill>
                  <a:srgbClr val="231F20"/>
                </a:solidFill>
                <a:latin typeface="Aileron"/>
              </a:rPr>
              <a:t>.</a:t>
            </a:r>
          </a:p>
          <a:p>
            <a:pPr algn="just">
              <a:lnSpc>
                <a:spcPts val="4199"/>
              </a:lnSpc>
            </a:pPr>
            <a:endParaRPr lang="en-US" sz="3306">
              <a:solidFill>
                <a:srgbClr val="231F20"/>
              </a:solidFill>
              <a:latin typeface="Aileron"/>
            </a:endParaRPr>
          </a:p>
          <a:p>
            <a:pPr marL="713950" lvl="1" indent="-356975" algn="just">
              <a:lnSpc>
                <a:spcPts val="4199"/>
              </a:lnSpc>
              <a:buFont typeface="Arial"/>
              <a:buChar char="•"/>
            </a:pPr>
            <a:r>
              <a:rPr lang="en-US" sz="3306">
                <a:solidFill>
                  <a:srgbClr val="231F20"/>
                </a:solidFill>
                <a:latin typeface="Aileron"/>
              </a:rPr>
              <a:t>Kecederaan kepada tisu badan disebabkan benda-benda tajam atau tumpul.</a:t>
            </a:r>
          </a:p>
          <a:p>
            <a:pPr algn="just">
              <a:lnSpc>
                <a:spcPts val="4199"/>
              </a:lnSpc>
            </a:pPr>
            <a:endParaRPr lang="en-US" sz="3306">
              <a:solidFill>
                <a:srgbClr val="231F20"/>
              </a:solidFill>
              <a:latin typeface="Aileron"/>
            </a:endParaRPr>
          </a:p>
        </p:txBody>
      </p:sp>
      <p:sp>
        <p:nvSpPr>
          <p:cNvPr id="4" name="TextBox 4"/>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LUKA </a:t>
            </a:r>
            <a:r>
              <a:rPr lang="en-US" sz="4545" spc="22">
                <a:solidFill>
                  <a:srgbClr val="2B2C30"/>
                </a:solidFill>
                <a:latin typeface="Playfair Display Bold Italics"/>
              </a:rPr>
              <a:t>(WOUND)</a:t>
            </a:r>
          </a:p>
        </p:txBody>
      </p:sp>
      <p:sp>
        <p:nvSpPr>
          <p:cNvPr id="5" name="Freeform 5"/>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6" name="Freeform 6"/>
          <p:cNvSpPr/>
          <p:nvPr/>
        </p:nvSpPr>
        <p:spPr>
          <a:xfrm>
            <a:off x="14039591" y="-66966"/>
            <a:ext cx="4248409" cy="10420931"/>
          </a:xfrm>
          <a:custGeom>
            <a:avLst/>
            <a:gdLst/>
            <a:ahLst/>
            <a:cxnLst/>
            <a:rect l="l" t="t" r="r" b="b"/>
            <a:pathLst>
              <a:path w="4248409" h="10420931">
                <a:moveTo>
                  <a:pt x="0" y="0"/>
                </a:moveTo>
                <a:lnTo>
                  <a:pt x="4248409" y="0"/>
                </a:lnTo>
                <a:lnTo>
                  <a:pt x="4248409" y="10420932"/>
                </a:lnTo>
                <a:lnTo>
                  <a:pt x="0" y="10420932"/>
                </a:lnTo>
                <a:lnTo>
                  <a:pt x="0" y="0"/>
                </a:lnTo>
                <a:close/>
              </a:path>
            </a:pathLst>
          </a:custGeom>
          <a:blipFill>
            <a:blip r:embed="rId4"/>
            <a:stretch>
              <a:fillRect r="-6687"/>
            </a:stretch>
          </a:blipFill>
        </p:spPr>
      </p:sp>
      <p:sp>
        <p:nvSpPr>
          <p:cNvPr id="7" name="TextBox 7"/>
          <p:cNvSpPr txBox="1"/>
          <p:nvPr/>
        </p:nvSpPr>
        <p:spPr>
          <a:xfrm>
            <a:off x="7920227" y="2387980"/>
            <a:ext cx="2447546" cy="652676"/>
          </a:xfrm>
          <a:prstGeom prst="rect">
            <a:avLst/>
          </a:prstGeom>
        </p:spPr>
        <p:txBody>
          <a:bodyPr lIns="0" tIns="0" rIns="0" bIns="0" rtlCol="0" anchor="t">
            <a:spAutoFit/>
          </a:bodyPr>
          <a:lstStyle/>
          <a:p>
            <a:pPr algn="just">
              <a:lnSpc>
                <a:spcPts val="5169"/>
              </a:lnSpc>
            </a:pPr>
            <a:r>
              <a:rPr lang="en-US" sz="4102">
                <a:solidFill>
                  <a:srgbClr val="FF3131"/>
                </a:solidFill>
                <a:latin typeface="Aileron Bold"/>
              </a:rPr>
              <a:t>DEFINISI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JENIS - JENIS LUKA</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5" name="Group 5"/>
          <p:cNvGrpSpPr/>
          <p:nvPr/>
        </p:nvGrpSpPr>
        <p:grpSpPr>
          <a:xfrm>
            <a:off x="1028700" y="3364507"/>
            <a:ext cx="7770029" cy="6177391"/>
            <a:chOff x="0" y="0"/>
            <a:chExt cx="10360039" cy="8236522"/>
          </a:xfrm>
        </p:grpSpPr>
        <p:sp>
          <p:nvSpPr>
            <p:cNvPr id="6" name="TextBox 6"/>
            <p:cNvSpPr txBox="1"/>
            <p:nvPr/>
          </p:nvSpPr>
          <p:spPr>
            <a:xfrm>
              <a:off x="6745113" y="774285"/>
              <a:ext cx="3475910" cy="1105428"/>
            </a:xfrm>
            <a:prstGeom prst="rect">
              <a:avLst/>
            </a:prstGeom>
          </p:spPr>
          <p:txBody>
            <a:bodyPr lIns="0" tIns="0" rIns="0" bIns="0" rtlCol="0" anchor="t">
              <a:spAutoFit/>
            </a:bodyPr>
            <a:lstStyle/>
            <a:p>
              <a:pPr>
                <a:lnSpc>
                  <a:spcPts val="3345"/>
                </a:lnSpc>
              </a:pPr>
              <a:r>
                <a:rPr lang="en-US" sz="2634">
                  <a:solidFill>
                    <a:srgbClr val="231F20"/>
                  </a:solidFill>
                  <a:latin typeface="Aileron Bold"/>
                </a:rPr>
                <a:t>Luka hirisan</a:t>
              </a:r>
            </a:p>
            <a:p>
              <a:pPr>
                <a:lnSpc>
                  <a:spcPts val="3345"/>
                </a:lnSpc>
              </a:pPr>
              <a:r>
                <a:rPr lang="en-US" sz="2634">
                  <a:solidFill>
                    <a:srgbClr val="231F20"/>
                  </a:solidFill>
                  <a:latin typeface="Aileron"/>
                </a:rPr>
                <a:t>(I</a:t>
              </a:r>
              <a:r>
                <a:rPr lang="en-US" sz="2634">
                  <a:solidFill>
                    <a:srgbClr val="231F20"/>
                  </a:solidFill>
                  <a:latin typeface="Aileron Italics"/>
                </a:rPr>
                <a:t>ncision)</a:t>
              </a:r>
            </a:p>
          </p:txBody>
        </p:sp>
        <p:sp>
          <p:nvSpPr>
            <p:cNvPr id="7" name="Freeform 7"/>
            <p:cNvSpPr/>
            <p:nvPr/>
          </p:nvSpPr>
          <p:spPr>
            <a:xfrm>
              <a:off x="3178609" y="0"/>
              <a:ext cx="2256690" cy="2441560"/>
            </a:xfrm>
            <a:custGeom>
              <a:avLst/>
              <a:gdLst/>
              <a:ahLst/>
              <a:cxnLst/>
              <a:rect l="l" t="t" r="r" b="b"/>
              <a:pathLst>
                <a:path w="2256690" h="2441560">
                  <a:moveTo>
                    <a:pt x="0" y="0"/>
                  </a:moveTo>
                  <a:lnTo>
                    <a:pt x="2256690" y="0"/>
                  </a:lnTo>
                  <a:lnTo>
                    <a:pt x="2256690" y="2441560"/>
                  </a:lnTo>
                  <a:lnTo>
                    <a:pt x="0" y="2441560"/>
                  </a:lnTo>
                  <a:lnTo>
                    <a:pt x="0" y="0"/>
                  </a:lnTo>
                  <a:close/>
                </a:path>
              </a:pathLst>
            </a:custGeom>
            <a:blipFill>
              <a:blip r:embed="rId4"/>
              <a:stretch>
                <a:fillRect/>
              </a:stretch>
            </a:blipFill>
          </p:spPr>
        </p:sp>
        <p:sp>
          <p:nvSpPr>
            <p:cNvPr id="8" name="Freeform 8"/>
            <p:cNvSpPr/>
            <p:nvPr/>
          </p:nvSpPr>
          <p:spPr>
            <a:xfrm>
              <a:off x="24526" y="37569"/>
              <a:ext cx="3154083" cy="2256383"/>
            </a:xfrm>
            <a:custGeom>
              <a:avLst/>
              <a:gdLst/>
              <a:ahLst/>
              <a:cxnLst/>
              <a:rect l="l" t="t" r="r" b="b"/>
              <a:pathLst>
                <a:path w="3154083" h="2256383">
                  <a:moveTo>
                    <a:pt x="0" y="0"/>
                  </a:moveTo>
                  <a:lnTo>
                    <a:pt x="3154083" y="0"/>
                  </a:lnTo>
                  <a:lnTo>
                    <a:pt x="3154083" y="2256383"/>
                  </a:lnTo>
                  <a:lnTo>
                    <a:pt x="0" y="2256383"/>
                  </a:lnTo>
                  <a:lnTo>
                    <a:pt x="0" y="0"/>
                  </a:lnTo>
                  <a:close/>
                </a:path>
              </a:pathLst>
            </a:custGeom>
            <a:blipFill>
              <a:blip r:embed="rId5"/>
              <a:stretch>
                <a:fillRect/>
              </a:stretch>
            </a:blipFill>
          </p:spPr>
        </p:sp>
        <p:sp>
          <p:nvSpPr>
            <p:cNvPr id="9" name="Freeform 9"/>
            <p:cNvSpPr/>
            <p:nvPr/>
          </p:nvSpPr>
          <p:spPr>
            <a:xfrm>
              <a:off x="5606455" y="793335"/>
              <a:ext cx="934115" cy="934115"/>
            </a:xfrm>
            <a:custGeom>
              <a:avLst/>
              <a:gdLst/>
              <a:ahLst/>
              <a:cxnLst/>
              <a:rect l="l" t="t" r="r" b="b"/>
              <a:pathLst>
                <a:path w="934115" h="934115">
                  <a:moveTo>
                    <a:pt x="0" y="0"/>
                  </a:moveTo>
                  <a:lnTo>
                    <a:pt x="934115" y="0"/>
                  </a:lnTo>
                  <a:lnTo>
                    <a:pt x="934115" y="934115"/>
                  </a:lnTo>
                  <a:lnTo>
                    <a:pt x="0" y="934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3379627" y="2959282"/>
              <a:ext cx="2226828" cy="2328402"/>
            </a:xfrm>
            <a:custGeom>
              <a:avLst/>
              <a:gdLst/>
              <a:ahLst/>
              <a:cxnLst/>
              <a:rect l="l" t="t" r="r" b="b"/>
              <a:pathLst>
                <a:path w="2226828" h="2328402">
                  <a:moveTo>
                    <a:pt x="0" y="0"/>
                  </a:moveTo>
                  <a:lnTo>
                    <a:pt x="2226828" y="0"/>
                  </a:lnTo>
                  <a:lnTo>
                    <a:pt x="2226828" y="2328402"/>
                  </a:lnTo>
                  <a:lnTo>
                    <a:pt x="0" y="2328402"/>
                  </a:lnTo>
                  <a:lnTo>
                    <a:pt x="0" y="0"/>
                  </a:lnTo>
                  <a:close/>
                </a:path>
              </a:pathLst>
            </a:custGeom>
            <a:blipFill>
              <a:blip r:embed="rId8"/>
              <a:stretch>
                <a:fillRect/>
              </a:stretch>
            </a:blipFill>
          </p:spPr>
        </p:sp>
        <p:sp>
          <p:nvSpPr>
            <p:cNvPr id="11" name="Freeform 11"/>
            <p:cNvSpPr/>
            <p:nvPr/>
          </p:nvSpPr>
          <p:spPr>
            <a:xfrm>
              <a:off x="0" y="2959282"/>
              <a:ext cx="3178609" cy="2273928"/>
            </a:xfrm>
            <a:custGeom>
              <a:avLst/>
              <a:gdLst/>
              <a:ahLst/>
              <a:cxnLst/>
              <a:rect l="l" t="t" r="r" b="b"/>
              <a:pathLst>
                <a:path w="3178609" h="2273928">
                  <a:moveTo>
                    <a:pt x="0" y="0"/>
                  </a:moveTo>
                  <a:lnTo>
                    <a:pt x="3178609" y="0"/>
                  </a:lnTo>
                  <a:lnTo>
                    <a:pt x="3178609" y="2273928"/>
                  </a:lnTo>
                  <a:lnTo>
                    <a:pt x="0" y="2273928"/>
                  </a:lnTo>
                  <a:lnTo>
                    <a:pt x="0" y="0"/>
                  </a:lnTo>
                  <a:close/>
                </a:path>
              </a:pathLst>
            </a:custGeom>
            <a:blipFill>
              <a:blip r:embed="rId9"/>
              <a:stretch>
                <a:fillRect/>
              </a:stretch>
            </a:blipFill>
          </p:spPr>
        </p:sp>
        <p:sp>
          <p:nvSpPr>
            <p:cNvPr id="12" name="TextBox 12"/>
            <p:cNvSpPr txBox="1"/>
            <p:nvPr/>
          </p:nvSpPr>
          <p:spPr>
            <a:xfrm>
              <a:off x="6745113" y="3434036"/>
              <a:ext cx="3475910" cy="1105428"/>
            </a:xfrm>
            <a:prstGeom prst="rect">
              <a:avLst/>
            </a:prstGeom>
          </p:spPr>
          <p:txBody>
            <a:bodyPr lIns="0" tIns="0" rIns="0" bIns="0" rtlCol="0" anchor="t">
              <a:spAutoFit/>
            </a:bodyPr>
            <a:lstStyle/>
            <a:p>
              <a:pPr>
                <a:lnSpc>
                  <a:spcPts val="3345"/>
                </a:lnSpc>
              </a:pPr>
              <a:r>
                <a:rPr lang="en-US" sz="2634">
                  <a:solidFill>
                    <a:srgbClr val="231F20"/>
                  </a:solidFill>
                  <a:latin typeface="Aileron Bold"/>
                </a:rPr>
                <a:t>Luka terkoyak</a:t>
              </a:r>
            </a:p>
            <a:p>
              <a:pPr>
                <a:lnSpc>
                  <a:spcPts val="3345"/>
                </a:lnSpc>
              </a:pPr>
              <a:r>
                <a:rPr lang="en-US" sz="2634">
                  <a:solidFill>
                    <a:srgbClr val="231F20"/>
                  </a:solidFill>
                  <a:latin typeface="Aileron Italics"/>
                </a:rPr>
                <a:t>(laceration)</a:t>
              </a:r>
            </a:p>
          </p:txBody>
        </p:sp>
        <p:sp>
          <p:nvSpPr>
            <p:cNvPr id="13" name="Freeform 13"/>
            <p:cNvSpPr/>
            <p:nvPr/>
          </p:nvSpPr>
          <p:spPr>
            <a:xfrm>
              <a:off x="5644622" y="3506267"/>
              <a:ext cx="897291" cy="897291"/>
            </a:xfrm>
            <a:custGeom>
              <a:avLst/>
              <a:gdLst/>
              <a:ahLst/>
              <a:cxnLst/>
              <a:rect l="l" t="t" r="r" b="b"/>
              <a:pathLst>
                <a:path w="897291" h="897291">
                  <a:moveTo>
                    <a:pt x="0" y="0"/>
                  </a:moveTo>
                  <a:lnTo>
                    <a:pt x="897291" y="0"/>
                  </a:lnTo>
                  <a:lnTo>
                    <a:pt x="897291" y="897291"/>
                  </a:lnTo>
                  <a:lnTo>
                    <a:pt x="0" y="8972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3178609" y="5795737"/>
              <a:ext cx="2320165" cy="2440785"/>
            </a:xfrm>
            <a:custGeom>
              <a:avLst/>
              <a:gdLst/>
              <a:ahLst/>
              <a:cxnLst/>
              <a:rect l="l" t="t" r="r" b="b"/>
              <a:pathLst>
                <a:path w="2320165" h="2440785">
                  <a:moveTo>
                    <a:pt x="0" y="0"/>
                  </a:moveTo>
                  <a:lnTo>
                    <a:pt x="2320165" y="0"/>
                  </a:lnTo>
                  <a:lnTo>
                    <a:pt x="2320165" y="2440785"/>
                  </a:lnTo>
                  <a:lnTo>
                    <a:pt x="0" y="2440785"/>
                  </a:lnTo>
                  <a:lnTo>
                    <a:pt x="0" y="0"/>
                  </a:lnTo>
                  <a:close/>
                </a:path>
              </a:pathLst>
            </a:custGeom>
            <a:blipFill>
              <a:blip r:embed="rId12"/>
              <a:stretch>
                <a:fillRect/>
              </a:stretch>
            </a:blipFill>
          </p:spPr>
        </p:sp>
        <p:sp>
          <p:nvSpPr>
            <p:cNvPr id="15" name="Freeform 15"/>
            <p:cNvSpPr/>
            <p:nvPr/>
          </p:nvSpPr>
          <p:spPr>
            <a:xfrm>
              <a:off x="24526" y="5877606"/>
              <a:ext cx="3154083" cy="2277045"/>
            </a:xfrm>
            <a:custGeom>
              <a:avLst/>
              <a:gdLst/>
              <a:ahLst/>
              <a:cxnLst/>
              <a:rect l="l" t="t" r="r" b="b"/>
              <a:pathLst>
                <a:path w="3154083" h="2277045">
                  <a:moveTo>
                    <a:pt x="0" y="0"/>
                  </a:moveTo>
                  <a:lnTo>
                    <a:pt x="3154083" y="0"/>
                  </a:lnTo>
                  <a:lnTo>
                    <a:pt x="3154083" y="2277046"/>
                  </a:lnTo>
                  <a:lnTo>
                    <a:pt x="0" y="2277046"/>
                  </a:lnTo>
                  <a:lnTo>
                    <a:pt x="0" y="0"/>
                  </a:lnTo>
                  <a:close/>
                </a:path>
              </a:pathLst>
            </a:custGeom>
            <a:blipFill>
              <a:blip r:embed="rId13"/>
              <a:stretch>
                <a:fillRect l="-5708" r="-4281"/>
              </a:stretch>
            </a:blipFill>
          </p:spPr>
        </p:sp>
        <p:sp>
          <p:nvSpPr>
            <p:cNvPr id="16" name="TextBox 16"/>
            <p:cNvSpPr txBox="1"/>
            <p:nvPr/>
          </p:nvSpPr>
          <p:spPr>
            <a:xfrm>
              <a:off x="6884129" y="6481459"/>
              <a:ext cx="3475910" cy="1105428"/>
            </a:xfrm>
            <a:prstGeom prst="rect">
              <a:avLst/>
            </a:prstGeom>
          </p:spPr>
          <p:txBody>
            <a:bodyPr lIns="0" tIns="0" rIns="0" bIns="0" rtlCol="0" anchor="t">
              <a:spAutoFit/>
            </a:bodyPr>
            <a:lstStyle/>
            <a:p>
              <a:pPr>
                <a:lnSpc>
                  <a:spcPts val="3345"/>
                </a:lnSpc>
              </a:pPr>
              <a:r>
                <a:rPr lang="en-US" sz="2634">
                  <a:solidFill>
                    <a:srgbClr val="231F20"/>
                  </a:solidFill>
                  <a:latin typeface="Aileron Bold"/>
                </a:rPr>
                <a:t>Luka geseran</a:t>
              </a:r>
            </a:p>
            <a:p>
              <a:pPr>
                <a:lnSpc>
                  <a:spcPts val="3345"/>
                </a:lnSpc>
              </a:pPr>
              <a:r>
                <a:rPr lang="en-US" sz="2634">
                  <a:solidFill>
                    <a:srgbClr val="231F20"/>
                  </a:solidFill>
                  <a:latin typeface="Aileron Italics"/>
                </a:rPr>
                <a:t>(abration)</a:t>
              </a:r>
            </a:p>
          </p:txBody>
        </p:sp>
        <p:sp>
          <p:nvSpPr>
            <p:cNvPr id="17" name="Freeform 17"/>
            <p:cNvSpPr/>
            <p:nvPr/>
          </p:nvSpPr>
          <p:spPr>
            <a:xfrm>
              <a:off x="5616531" y="6500509"/>
              <a:ext cx="934115" cy="934115"/>
            </a:xfrm>
            <a:custGeom>
              <a:avLst/>
              <a:gdLst/>
              <a:ahLst/>
              <a:cxnLst/>
              <a:rect l="l" t="t" r="r" b="b"/>
              <a:pathLst>
                <a:path w="934115" h="934115">
                  <a:moveTo>
                    <a:pt x="0" y="0"/>
                  </a:moveTo>
                  <a:lnTo>
                    <a:pt x="934116" y="0"/>
                  </a:lnTo>
                  <a:lnTo>
                    <a:pt x="934116" y="934116"/>
                  </a:lnTo>
                  <a:lnTo>
                    <a:pt x="0" y="9341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8" name="Group 18"/>
          <p:cNvGrpSpPr/>
          <p:nvPr/>
        </p:nvGrpSpPr>
        <p:grpSpPr>
          <a:xfrm>
            <a:off x="9508162" y="3364507"/>
            <a:ext cx="7751138" cy="6177391"/>
            <a:chOff x="0" y="0"/>
            <a:chExt cx="10334851" cy="8236522"/>
          </a:xfrm>
        </p:grpSpPr>
        <p:sp>
          <p:nvSpPr>
            <p:cNvPr id="19" name="Freeform 19"/>
            <p:cNvSpPr/>
            <p:nvPr/>
          </p:nvSpPr>
          <p:spPr>
            <a:xfrm>
              <a:off x="4890510" y="340783"/>
              <a:ext cx="2104404" cy="2031208"/>
            </a:xfrm>
            <a:custGeom>
              <a:avLst/>
              <a:gdLst/>
              <a:ahLst/>
              <a:cxnLst/>
              <a:rect l="l" t="t" r="r" b="b"/>
              <a:pathLst>
                <a:path w="2104404" h="2031208">
                  <a:moveTo>
                    <a:pt x="0" y="0"/>
                  </a:moveTo>
                  <a:lnTo>
                    <a:pt x="2104405" y="0"/>
                  </a:lnTo>
                  <a:lnTo>
                    <a:pt x="2104405" y="2031208"/>
                  </a:lnTo>
                  <a:lnTo>
                    <a:pt x="0" y="2031208"/>
                  </a:lnTo>
                  <a:lnTo>
                    <a:pt x="0" y="0"/>
                  </a:lnTo>
                  <a:close/>
                </a:path>
              </a:pathLst>
            </a:custGeom>
            <a:blipFill>
              <a:blip r:embed="rId16"/>
              <a:stretch>
                <a:fillRect/>
              </a:stretch>
            </a:blipFill>
          </p:spPr>
        </p:sp>
        <p:sp>
          <p:nvSpPr>
            <p:cNvPr id="20" name="Freeform 20"/>
            <p:cNvSpPr/>
            <p:nvPr/>
          </p:nvSpPr>
          <p:spPr>
            <a:xfrm>
              <a:off x="7242255" y="0"/>
              <a:ext cx="3092596" cy="2328402"/>
            </a:xfrm>
            <a:custGeom>
              <a:avLst/>
              <a:gdLst/>
              <a:ahLst/>
              <a:cxnLst/>
              <a:rect l="l" t="t" r="r" b="b"/>
              <a:pathLst>
                <a:path w="3092596" h="2328402">
                  <a:moveTo>
                    <a:pt x="0" y="0"/>
                  </a:moveTo>
                  <a:lnTo>
                    <a:pt x="3092596" y="0"/>
                  </a:lnTo>
                  <a:lnTo>
                    <a:pt x="3092596" y="2328402"/>
                  </a:lnTo>
                  <a:lnTo>
                    <a:pt x="0" y="2328402"/>
                  </a:lnTo>
                  <a:lnTo>
                    <a:pt x="0" y="0"/>
                  </a:lnTo>
                  <a:close/>
                </a:path>
              </a:pathLst>
            </a:custGeom>
            <a:blipFill>
              <a:blip r:embed="rId17"/>
              <a:stretch>
                <a:fillRect/>
              </a:stretch>
            </a:blipFill>
          </p:spPr>
        </p:sp>
        <p:sp>
          <p:nvSpPr>
            <p:cNvPr id="21" name="TextBox 21"/>
            <p:cNvSpPr txBox="1"/>
            <p:nvPr/>
          </p:nvSpPr>
          <p:spPr>
            <a:xfrm>
              <a:off x="0" y="678094"/>
              <a:ext cx="3475910" cy="1105428"/>
            </a:xfrm>
            <a:prstGeom prst="rect">
              <a:avLst/>
            </a:prstGeom>
          </p:spPr>
          <p:txBody>
            <a:bodyPr lIns="0" tIns="0" rIns="0" bIns="0" rtlCol="0" anchor="t">
              <a:spAutoFit/>
            </a:bodyPr>
            <a:lstStyle/>
            <a:p>
              <a:pPr algn="r">
                <a:lnSpc>
                  <a:spcPts val="3345"/>
                </a:lnSpc>
              </a:pPr>
              <a:r>
                <a:rPr lang="en-US" sz="2634">
                  <a:solidFill>
                    <a:srgbClr val="231F20"/>
                  </a:solidFill>
                  <a:latin typeface="Aileron Bold"/>
                </a:rPr>
                <a:t>Luka tembakan</a:t>
              </a:r>
            </a:p>
            <a:p>
              <a:pPr algn="r">
                <a:lnSpc>
                  <a:spcPts val="3345"/>
                </a:lnSpc>
              </a:pPr>
              <a:r>
                <a:rPr lang="en-US" sz="2634">
                  <a:solidFill>
                    <a:srgbClr val="231F20"/>
                  </a:solidFill>
                  <a:latin typeface="Aileron Italics"/>
                </a:rPr>
                <a:t>(gun shot)</a:t>
              </a:r>
            </a:p>
          </p:txBody>
        </p:sp>
        <p:sp>
          <p:nvSpPr>
            <p:cNvPr id="22" name="Freeform 22"/>
            <p:cNvSpPr/>
            <p:nvPr/>
          </p:nvSpPr>
          <p:spPr>
            <a:xfrm>
              <a:off x="3715095" y="773275"/>
              <a:ext cx="934115" cy="934115"/>
            </a:xfrm>
            <a:custGeom>
              <a:avLst/>
              <a:gdLst/>
              <a:ahLst/>
              <a:cxnLst/>
              <a:rect l="l" t="t" r="r" b="b"/>
              <a:pathLst>
                <a:path w="934115" h="934115">
                  <a:moveTo>
                    <a:pt x="0" y="0"/>
                  </a:moveTo>
                  <a:lnTo>
                    <a:pt x="934115" y="0"/>
                  </a:lnTo>
                  <a:lnTo>
                    <a:pt x="934115" y="934115"/>
                  </a:lnTo>
                  <a:lnTo>
                    <a:pt x="0" y="93411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a:off x="4550595" y="3097436"/>
              <a:ext cx="2444320" cy="2311166"/>
            </a:xfrm>
            <a:custGeom>
              <a:avLst/>
              <a:gdLst/>
              <a:ahLst/>
              <a:cxnLst/>
              <a:rect l="l" t="t" r="r" b="b"/>
              <a:pathLst>
                <a:path w="2444320" h="2311166">
                  <a:moveTo>
                    <a:pt x="0" y="0"/>
                  </a:moveTo>
                  <a:lnTo>
                    <a:pt x="2444320" y="0"/>
                  </a:lnTo>
                  <a:lnTo>
                    <a:pt x="2444320" y="2311167"/>
                  </a:lnTo>
                  <a:lnTo>
                    <a:pt x="0" y="2311167"/>
                  </a:lnTo>
                  <a:lnTo>
                    <a:pt x="0" y="0"/>
                  </a:lnTo>
                  <a:close/>
                </a:path>
              </a:pathLst>
            </a:custGeom>
            <a:blipFill>
              <a:blip r:embed="rId20"/>
              <a:stretch>
                <a:fillRect/>
              </a:stretch>
            </a:blipFill>
          </p:spPr>
        </p:sp>
        <p:sp>
          <p:nvSpPr>
            <p:cNvPr id="24" name="Freeform 24"/>
            <p:cNvSpPr/>
            <p:nvPr/>
          </p:nvSpPr>
          <p:spPr>
            <a:xfrm>
              <a:off x="7242146" y="2959282"/>
              <a:ext cx="3092596" cy="2344717"/>
            </a:xfrm>
            <a:custGeom>
              <a:avLst/>
              <a:gdLst/>
              <a:ahLst/>
              <a:cxnLst/>
              <a:rect l="l" t="t" r="r" b="b"/>
              <a:pathLst>
                <a:path w="3092596" h="2344717">
                  <a:moveTo>
                    <a:pt x="0" y="0"/>
                  </a:moveTo>
                  <a:lnTo>
                    <a:pt x="3092596" y="0"/>
                  </a:lnTo>
                  <a:lnTo>
                    <a:pt x="3092596" y="2344717"/>
                  </a:lnTo>
                  <a:lnTo>
                    <a:pt x="0" y="2344717"/>
                  </a:lnTo>
                  <a:lnTo>
                    <a:pt x="0" y="0"/>
                  </a:lnTo>
                  <a:close/>
                </a:path>
              </a:pathLst>
            </a:custGeom>
            <a:blipFill>
              <a:blip r:embed="rId21"/>
              <a:stretch>
                <a:fillRect r="-8815" b="-9457"/>
              </a:stretch>
            </a:blipFill>
          </p:spPr>
        </p:sp>
        <p:sp>
          <p:nvSpPr>
            <p:cNvPr id="25" name="TextBox 25"/>
            <p:cNvSpPr txBox="1"/>
            <p:nvPr/>
          </p:nvSpPr>
          <p:spPr>
            <a:xfrm>
              <a:off x="311136" y="3186180"/>
              <a:ext cx="2923475" cy="1664228"/>
            </a:xfrm>
            <a:prstGeom prst="rect">
              <a:avLst/>
            </a:prstGeom>
          </p:spPr>
          <p:txBody>
            <a:bodyPr lIns="0" tIns="0" rIns="0" bIns="0" rtlCol="0" anchor="t">
              <a:spAutoFit/>
            </a:bodyPr>
            <a:lstStyle/>
            <a:p>
              <a:pPr algn="r">
                <a:lnSpc>
                  <a:spcPts val="3345"/>
                </a:lnSpc>
              </a:pPr>
              <a:r>
                <a:rPr lang="en-US" sz="2634">
                  <a:solidFill>
                    <a:srgbClr val="231F20"/>
                  </a:solidFill>
                  <a:latin typeface="Aileron Bold"/>
                </a:rPr>
                <a:t>Luka tusukan</a:t>
              </a:r>
            </a:p>
            <a:p>
              <a:pPr algn="r">
                <a:lnSpc>
                  <a:spcPts val="3345"/>
                </a:lnSpc>
              </a:pPr>
              <a:r>
                <a:rPr lang="en-US" sz="2634">
                  <a:solidFill>
                    <a:srgbClr val="231F20"/>
                  </a:solidFill>
                  <a:latin typeface="Aileron Italics"/>
                </a:rPr>
                <a:t>(stabbing/ penetrating)</a:t>
              </a:r>
            </a:p>
          </p:txBody>
        </p:sp>
        <p:sp>
          <p:nvSpPr>
            <p:cNvPr id="26" name="Freeform 26"/>
            <p:cNvSpPr/>
            <p:nvPr/>
          </p:nvSpPr>
          <p:spPr>
            <a:xfrm>
              <a:off x="3475910" y="3654473"/>
              <a:ext cx="954334" cy="954334"/>
            </a:xfrm>
            <a:custGeom>
              <a:avLst/>
              <a:gdLst/>
              <a:ahLst/>
              <a:cxnLst/>
              <a:rect l="l" t="t" r="r" b="b"/>
              <a:pathLst>
                <a:path w="954334" h="954334">
                  <a:moveTo>
                    <a:pt x="0" y="0"/>
                  </a:moveTo>
                  <a:lnTo>
                    <a:pt x="954335" y="0"/>
                  </a:lnTo>
                  <a:lnTo>
                    <a:pt x="954335" y="954334"/>
                  </a:lnTo>
                  <a:lnTo>
                    <a:pt x="0" y="95433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7" name="Freeform 27"/>
            <p:cNvSpPr/>
            <p:nvPr/>
          </p:nvSpPr>
          <p:spPr>
            <a:xfrm>
              <a:off x="7242255" y="5756216"/>
              <a:ext cx="3092488" cy="2480305"/>
            </a:xfrm>
            <a:custGeom>
              <a:avLst/>
              <a:gdLst/>
              <a:ahLst/>
              <a:cxnLst/>
              <a:rect l="l" t="t" r="r" b="b"/>
              <a:pathLst>
                <a:path w="3092488" h="2480305">
                  <a:moveTo>
                    <a:pt x="0" y="0"/>
                  </a:moveTo>
                  <a:lnTo>
                    <a:pt x="3092487" y="0"/>
                  </a:lnTo>
                  <a:lnTo>
                    <a:pt x="3092487" y="2480306"/>
                  </a:lnTo>
                  <a:lnTo>
                    <a:pt x="0" y="2480306"/>
                  </a:lnTo>
                  <a:lnTo>
                    <a:pt x="0" y="0"/>
                  </a:lnTo>
                  <a:close/>
                </a:path>
              </a:pathLst>
            </a:custGeom>
            <a:blipFill>
              <a:blip r:embed="rId24"/>
              <a:stretch>
                <a:fillRect l="-13250" r="-15577"/>
              </a:stretch>
            </a:blipFill>
          </p:spPr>
        </p:sp>
        <p:sp>
          <p:nvSpPr>
            <p:cNvPr id="28" name="TextBox 28"/>
            <p:cNvSpPr txBox="1"/>
            <p:nvPr/>
          </p:nvSpPr>
          <p:spPr>
            <a:xfrm>
              <a:off x="910771" y="6253066"/>
              <a:ext cx="4960351" cy="1105428"/>
            </a:xfrm>
            <a:prstGeom prst="rect">
              <a:avLst/>
            </a:prstGeom>
          </p:spPr>
          <p:txBody>
            <a:bodyPr lIns="0" tIns="0" rIns="0" bIns="0" rtlCol="0" anchor="t">
              <a:spAutoFit/>
            </a:bodyPr>
            <a:lstStyle/>
            <a:p>
              <a:pPr algn="r">
                <a:lnSpc>
                  <a:spcPts val="3345"/>
                </a:lnSpc>
              </a:pPr>
              <a:r>
                <a:rPr lang="en-US" sz="2634">
                  <a:solidFill>
                    <a:srgbClr val="231F20"/>
                  </a:solidFill>
                  <a:latin typeface="Aileron Bold"/>
                </a:rPr>
                <a:t>Luka terbuka di dada</a:t>
              </a:r>
            </a:p>
            <a:p>
              <a:pPr algn="r">
                <a:lnSpc>
                  <a:spcPts val="3345"/>
                </a:lnSpc>
              </a:pPr>
              <a:r>
                <a:rPr lang="en-US" sz="2634">
                  <a:solidFill>
                    <a:srgbClr val="231F20"/>
                  </a:solidFill>
                  <a:latin typeface="Aileron Italics"/>
                </a:rPr>
                <a:t>(open chest wound)</a:t>
              </a:r>
            </a:p>
          </p:txBody>
        </p:sp>
        <p:sp>
          <p:nvSpPr>
            <p:cNvPr id="29" name="Freeform 29"/>
            <p:cNvSpPr/>
            <p:nvPr/>
          </p:nvSpPr>
          <p:spPr>
            <a:xfrm>
              <a:off x="6084300" y="6342916"/>
              <a:ext cx="944777" cy="944777"/>
            </a:xfrm>
            <a:custGeom>
              <a:avLst/>
              <a:gdLst/>
              <a:ahLst/>
              <a:cxnLst/>
              <a:rect l="l" t="t" r="r" b="b"/>
              <a:pathLst>
                <a:path w="944777" h="944777">
                  <a:moveTo>
                    <a:pt x="0" y="0"/>
                  </a:moveTo>
                  <a:lnTo>
                    <a:pt x="944777" y="0"/>
                  </a:lnTo>
                  <a:lnTo>
                    <a:pt x="944777" y="944777"/>
                  </a:lnTo>
                  <a:lnTo>
                    <a:pt x="0" y="94477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sp>
        <p:nvSpPr>
          <p:cNvPr id="30" name="TextBox 30"/>
          <p:cNvSpPr txBox="1"/>
          <p:nvPr/>
        </p:nvSpPr>
        <p:spPr>
          <a:xfrm>
            <a:off x="6802774" y="2395644"/>
            <a:ext cx="4115478"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LUKA TERBUKA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9144000" y="1394093"/>
            <a:ext cx="81153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JENIS - JENIS LUKA</a:t>
            </a:r>
          </a:p>
        </p:txBody>
      </p:sp>
      <p:sp>
        <p:nvSpPr>
          <p:cNvPr id="4" name="Freeform 4"/>
          <p:cNvSpPr/>
          <p:nvPr/>
        </p:nvSpPr>
        <p:spPr>
          <a:xfrm>
            <a:off x="10411350" y="1755899"/>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5" name="Freeform 5"/>
          <p:cNvSpPr/>
          <p:nvPr/>
        </p:nvSpPr>
        <p:spPr>
          <a:xfrm>
            <a:off x="0" y="-18047"/>
            <a:ext cx="8958695" cy="10305047"/>
          </a:xfrm>
          <a:custGeom>
            <a:avLst/>
            <a:gdLst/>
            <a:ahLst/>
            <a:cxnLst/>
            <a:rect l="l" t="t" r="r" b="b"/>
            <a:pathLst>
              <a:path w="8958695" h="10305047">
                <a:moveTo>
                  <a:pt x="0" y="0"/>
                </a:moveTo>
                <a:lnTo>
                  <a:pt x="8958695" y="0"/>
                </a:lnTo>
                <a:lnTo>
                  <a:pt x="8958695" y="10305047"/>
                </a:lnTo>
                <a:lnTo>
                  <a:pt x="0" y="10305047"/>
                </a:lnTo>
                <a:lnTo>
                  <a:pt x="0" y="0"/>
                </a:lnTo>
                <a:close/>
              </a:path>
            </a:pathLst>
          </a:custGeom>
          <a:blipFill>
            <a:blip r:embed="rId4"/>
            <a:stretch>
              <a:fillRect l="-22851" t="-4133" r="-33318" b="-6351"/>
            </a:stretch>
          </a:blipFill>
        </p:spPr>
      </p:sp>
      <p:sp>
        <p:nvSpPr>
          <p:cNvPr id="6" name="TextBox 6"/>
          <p:cNvSpPr txBox="1"/>
          <p:nvPr/>
        </p:nvSpPr>
        <p:spPr>
          <a:xfrm>
            <a:off x="10945985" y="2482236"/>
            <a:ext cx="4511329"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LUKA TERTUTUP</a:t>
            </a:r>
          </a:p>
        </p:txBody>
      </p:sp>
      <p:sp>
        <p:nvSpPr>
          <p:cNvPr id="7" name="TextBox 7"/>
          <p:cNvSpPr txBox="1"/>
          <p:nvPr/>
        </p:nvSpPr>
        <p:spPr>
          <a:xfrm>
            <a:off x="9144000" y="4290007"/>
            <a:ext cx="8115300" cy="2185514"/>
          </a:xfrm>
          <a:prstGeom prst="rect">
            <a:avLst/>
          </a:prstGeom>
        </p:spPr>
        <p:txBody>
          <a:bodyPr lIns="0" tIns="0" rIns="0" bIns="0" rtlCol="0" anchor="t">
            <a:spAutoFit/>
          </a:bodyPr>
          <a:lstStyle/>
          <a:p>
            <a:pPr marL="589794" lvl="1" indent="-294897">
              <a:lnSpc>
                <a:spcPts val="3469"/>
              </a:lnSpc>
              <a:buFont typeface="Arial"/>
              <a:buChar char="•"/>
            </a:pPr>
            <a:r>
              <a:rPr lang="en-US" sz="2731">
                <a:solidFill>
                  <a:srgbClr val="231F20"/>
                </a:solidFill>
                <a:latin typeface="Aileron Bold"/>
              </a:rPr>
              <a:t>Luka tertutup (</a:t>
            </a:r>
            <a:r>
              <a:rPr lang="en-US" sz="2731">
                <a:solidFill>
                  <a:srgbClr val="231F20"/>
                </a:solidFill>
                <a:latin typeface="Aileron Italics"/>
              </a:rPr>
              <a:t>Large contusion -(Hematoma ))</a:t>
            </a:r>
          </a:p>
          <a:p>
            <a:pPr>
              <a:lnSpc>
                <a:spcPts val="3469"/>
              </a:lnSpc>
            </a:pPr>
            <a:endParaRPr lang="en-US" sz="2731">
              <a:solidFill>
                <a:srgbClr val="231F20"/>
              </a:solidFill>
              <a:latin typeface="Aileron Italics"/>
            </a:endParaRPr>
          </a:p>
          <a:p>
            <a:pPr marL="589794" lvl="1" indent="-294897">
              <a:lnSpc>
                <a:spcPts val="3469"/>
              </a:lnSpc>
              <a:buFont typeface="Arial"/>
              <a:buChar char="•"/>
            </a:pPr>
            <a:r>
              <a:rPr lang="en-US" sz="2731">
                <a:solidFill>
                  <a:srgbClr val="231F20"/>
                </a:solidFill>
                <a:latin typeface="Aileron"/>
              </a:rPr>
              <a:t>Luka dan pendarahan yang berlaku</a:t>
            </a:r>
            <a:r>
              <a:rPr lang="en-US" sz="2731">
                <a:solidFill>
                  <a:srgbClr val="231F20"/>
                </a:solidFill>
                <a:latin typeface="Aileron Bold"/>
              </a:rPr>
              <a:t> dibawah kulit </a:t>
            </a:r>
            <a:r>
              <a:rPr lang="en-US" sz="2731">
                <a:solidFill>
                  <a:srgbClr val="231F20"/>
                </a:solidFill>
                <a:latin typeface="Aileron"/>
              </a:rPr>
              <a:t>dan nampak seperti </a:t>
            </a:r>
            <a:r>
              <a:rPr lang="en-US" sz="2731">
                <a:solidFill>
                  <a:srgbClr val="231F20"/>
                </a:solidFill>
                <a:latin typeface="Aileron Bold"/>
              </a:rPr>
              <a:t>warna kebiruan</a:t>
            </a:r>
            <a:r>
              <a:rPr lang="en-US" sz="2731">
                <a:solidFill>
                  <a:srgbClr val="231F20"/>
                </a:solidFill>
                <a:latin typeface="Aileron"/>
              </a:rPr>
              <a:t> tetapi </a:t>
            </a:r>
            <a:r>
              <a:rPr lang="en-US" sz="2731">
                <a:solidFill>
                  <a:srgbClr val="231F20"/>
                </a:solidFill>
                <a:latin typeface="Aileron Bold"/>
              </a:rPr>
              <a:t>kulit tidak terkoyak atau terpotong</a:t>
            </a:r>
            <a:r>
              <a:rPr lang="en-US" sz="2731">
                <a:solidFill>
                  <a:srgbClr val="231F20"/>
                </a:solidFill>
                <a:latin typeface="Aileron"/>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Freeform 3"/>
          <p:cNvSpPr/>
          <p:nvPr/>
        </p:nvSpPr>
        <p:spPr>
          <a:xfrm flipH="1">
            <a:off x="10367773" y="3354982"/>
            <a:ext cx="7920227" cy="6932018"/>
          </a:xfrm>
          <a:custGeom>
            <a:avLst/>
            <a:gdLst/>
            <a:ahLst/>
            <a:cxnLst/>
            <a:rect l="l" t="t" r="r" b="b"/>
            <a:pathLst>
              <a:path w="7920227" h="6932018">
                <a:moveTo>
                  <a:pt x="7920227" y="0"/>
                </a:moveTo>
                <a:lnTo>
                  <a:pt x="0" y="0"/>
                </a:lnTo>
                <a:lnTo>
                  <a:pt x="0" y="6932018"/>
                </a:lnTo>
                <a:lnTo>
                  <a:pt x="7920227" y="6932018"/>
                </a:lnTo>
                <a:lnTo>
                  <a:pt x="7920227" y="0"/>
                </a:lnTo>
                <a:close/>
              </a:path>
            </a:pathLst>
          </a:custGeom>
          <a:blipFill>
            <a:blip r:embed="rId3"/>
            <a:stretch>
              <a:fillRect l="-19219"/>
            </a:stretch>
          </a:blipFill>
        </p:spPr>
      </p:sp>
      <p:sp>
        <p:nvSpPr>
          <p:cNvPr id="4" name="TextBox 4"/>
          <p:cNvSpPr txBox="1"/>
          <p:nvPr/>
        </p:nvSpPr>
        <p:spPr>
          <a:xfrm>
            <a:off x="1565967" y="4016547"/>
            <a:ext cx="9085542" cy="4180652"/>
          </a:xfrm>
          <a:prstGeom prst="rect">
            <a:avLst/>
          </a:prstGeom>
        </p:spPr>
        <p:txBody>
          <a:bodyPr lIns="0" tIns="0" rIns="0" bIns="0" rtlCol="0" anchor="t">
            <a:spAutoFit/>
          </a:bodyPr>
          <a:lstStyle/>
          <a:p>
            <a:pPr marL="713950" lvl="1" indent="-356975" algn="just">
              <a:lnSpc>
                <a:spcPts val="4199"/>
              </a:lnSpc>
              <a:buFont typeface="Arial"/>
              <a:buChar char="•"/>
            </a:pPr>
            <a:r>
              <a:rPr lang="en-US" sz="3306">
                <a:solidFill>
                  <a:srgbClr val="231F20"/>
                </a:solidFill>
                <a:latin typeface="Aileron"/>
              </a:rPr>
              <a:t>Pendarahan adalah darah yang </a:t>
            </a:r>
            <a:r>
              <a:rPr lang="en-US" sz="3306">
                <a:solidFill>
                  <a:srgbClr val="231F20"/>
                </a:solidFill>
                <a:latin typeface="Aileron Bold"/>
              </a:rPr>
              <a:t>keluar dari sistem peredaran darah</a:t>
            </a:r>
            <a:r>
              <a:rPr lang="en-US" sz="3306">
                <a:solidFill>
                  <a:srgbClr val="231F20"/>
                </a:solidFill>
                <a:latin typeface="Aileron"/>
              </a:rPr>
              <a:t> dari saluran darah yang berlaku kecederaan atau kerosakan akibat sesuatu perkara. </a:t>
            </a:r>
          </a:p>
          <a:p>
            <a:pPr algn="just">
              <a:lnSpc>
                <a:spcPts val="4199"/>
              </a:lnSpc>
            </a:pPr>
            <a:endParaRPr lang="en-US" sz="3306">
              <a:solidFill>
                <a:srgbClr val="231F20"/>
              </a:solidFill>
              <a:latin typeface="Aileron"/>
            </a:endParaRPr>
          </a:p>
          <a:p>
            <a:pPr marL="713950" lvl="1" indent="-356975" algn="just">
              <a:lnSpc>
                <a:spcPts val="4199"/>
              </a:lnSpc>
              <a:buFont typeface="Arial"/>
              <a:buChar char="•"/>
            </a:pPr>
            <a:r>
              <a:rPr lang="en-US" sz="3306">
                <a:solidFill>
                  <a:srgbClr val="231F20"/>
                </a:solidFill>
                <a:latin typeface="Aileron"/>
              </a:rPr>
              <a:t>Pendarahan boleh berlaku secara dalaman dan luaran pada tubuh badan manusia.</a:t>
            </a:r>
          </a:p>
          <a:p>
            <a:pPr algn="just">
              <a:lnSpc>
                <a:spcPts val="4199"/>
              </a:lnSpc>
            </a:pPr>
            <a:endParaRPr lang="en-US" sz="3306">
              <a:solidFill>
                <a:srgbClr val="231F20"/>
              </a:solidFill>
              <a:latin typeface="Aileron"/>
            </a:endParaRPr>
          </a:p>
        </p:txBody>
      </p:sp>
      <p:sp>
        <p:nvSpPr>
          <p:cNvPr id="5" name="TextBox 5"/>
          <p:cNvSpPr txBox="1"/>
          <p:nvPr/>
        </p:nvSpPr>
        <p:spPr>
          <a:xfrm>
            <a:off x="1028700" y="679718"/>
            <a:ext cx="16230600" cy="1418937"/>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PENDARAHAN </a:t>
            </a:r>
          </a:p>
          <a:p>
            <a:pPr algn="ctr">
              <a:lnSpc>
                <a:spcPts val="5681"/>
              </a:lnSpc>
            </a:pPr>
            <a:r>
              <a:rPr lang="en-US" sz="4545" spc="22">
                <a:solidFill>
                  <a:srgbClr val="2B2C30"/>
                </a:solidFill>
                <a:latin typeface="Playfair Display Bold Italics"/>
              </a:rPr>
              <a:t>(Bleeding/Haemorrhage)</a:t>
            </a:r>
          </a:p>
        </p:txBody>
      </p:sp>
      <p:sp>
        <p:nvSpPr>
          <p:cNvPr id="6" name="Freeform 6"/>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4">
              <a:alphaModFix amt="15000"/>
            </a:blip>
            <a:stretch>
              <a:fillRect/>
            </a:stretch>
          </a:blipFill>
        </p:spPr>
      </p:sp>
      <p:sp>
        <p:nvSpPr>
          <p:cNvPr id="7" name="TextBox 7"/>
          <p:cNvSpPr txBox="1"/>
          <p:nvPr/>
        </p:nvSpPr>
        <p:spPr>
          <a:xfrm>
            <a:off x="7920227" y="2387980"/>
            <a:ext cx="2447546" cy="652676"/>
          </a:xfrm>
          <a:prstGeom prst="rect">
            <a:avLst/>
          </a:prstGeom>
        </p:spPr>
        <p:txBody>
          <a:bodyPr lIns="0" tIns="0" rIns="0" bIns="0" rtlCol="0" anchor="t">
            <a:spAutoFit/>
          </a:bodyPr>
          <a:lstStyle/>
          <a:p>
            <a:pPr algn="just">
              <a:lnSpc>
                <a:spcPts val="5169"/>
              </a:lnSpc>
            </a:pPr>
            <a:r>
              <a:rPr lang="en-US" sz="4102">
                <a:solidFill>
                  <a:srgbClr val="FF3131"/>
                </a:solidFill>
                <a:latin typeface="Aileron Bold"/>
              </a:rPr>
              <a:t>DEFINISI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394093"/>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JENIS - JENIS PENDARAHAN </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grpSp>
        <p:nvGrpSpPr>
          <p:cNvPr id="5" name="Group 5"/>
          <p:cNvGrpSpPr/>
          <p:nvPr/>
        </p:nvGrpSpPr>
        <p:grpSpPr>
          <a:xfrm>
            <a:off x="11896841" y="3711181"/>
            <a:ext cx="4899466" cy="5172195"/>
            <a:chOff x="0" y="0"/>
            <a:chExt cx="6532622" cy="6896260"/>
          </a:xfrm>
        </p:grpSpPr>
        <p:grpSp>
          <p:nvGrpSpPr>
            <p:cNvPr id="6" name="Group 6"/>
            <p:cNvGrpSpPr/>
            <p:nvPr/>
          </p:nvGrpSpPr>
          <p:grpSpPr>
            <a:xfrm>
              <a:off x="0" y="0"/>
              <a:ext cx="6532622" cy="6896260"/>
              <a:chOff x="0" y="0"/>
              <a:chExt cx="1290394" cy="1362224"/>
            </a:xfrm>
          </p:grpSpPr>
          <p:sp>
            <p:nvSpPr>
              <p:cNvPr id="7" name="Freeform 7"/>
              <p:cNvSpPr/>
              <p:nvPr/>
            </p:nvSpPr>
            <p:spPr>
              <a:xfrm>
                <a:off x="0" y="0"/>
                <a:ext cx="1290394" cy="1362224"/>
              </a:xfrm>
              <a:custGeom>
                <a:avLst/>
                <a:gdLst/>
                <a:ahLst/>
                <a:cxnLst/>
                <a:rect l="l" t="t" r="r" b="b"/>
                <a:pathLst>
                  <a:path w="1290394" h="1362224">
                    <a:moveTo>
                      <a:pt x="80588" y="0"/>
                    </a:moveTo>
                    <a:lnTo>
                      <a:pt x="1209806" y="0"/>
                    </a:lnTo>
                    <a:cubicBezTo>
                      <a:pt x="1254314" y="0"/>
                      <a:pt x="1290394" y="36080"/>
                      <a:pt x="1290394" y="80588"/>
                    </a:cubicBezTo>
                    <a:lnTo>
                      <a:pt x="1290394" y="1281636"/>
                    </a:lnTo>
                    <a:cubicBezTo>
                      <a:pt x="1290394" y="1326144"/>
                      <a:pt x="1254314" y="1362224"/>
                      <a:pt x="1209806" y="1362224"/>
                    </a:cubicBezTo>
                    <a:lnTo>
                      <a:pt x="80588" y="1362224"/>
                    </a:lnTo>
                    <a:cubicBezTo>
                      <a:pt x="36080" y="1362224"/>
                      <a:pt x="0" y="1326144"/>
                      <a:pt x="0" y="1281636"/>
                    </a:cubicBezTo>
                    <a:lnTo>
                      <a:pt x="0" y="80588"/>
                    </a:lnTo>
                    <a:cubicBezTo>
                      <a:pt x="0" y="36080"/>
                      <a:pt x="36080" y="0"/>
                      <a:pt x="80588" y="0"/>
                    </a:cubicBezTo>
                    <a:close/>
                  </a:path>
                </a:pathLst>
              </a:custGeom>
              <a:solidFill>
                <a:srgbClr val="000000">
                  <a:alpha val="0"/>
                </a:srgbClr>
              </a:solidFill>
              <a:ln w="38100" cap="rnd">
                <a:solidFill>
                  <a:srgbClr val="000000"/>
                </a:solidFill>
                <a:prstDash val="solid"/>
                <a:round/>
              </a:ln>
            </p:spPr>
          </p:sp>
          <p:sp>
            <p:nvSpPr>
              <p:cNvPr id="8" name="TextBox 8"/>
              <p:cNvSpPr txBox="1"/>
              <p:nvPr/>
            </p:nvSpPr>
            <p:spPr>
              <a:xfrm>
                <a:off x="0" y="-19050"/>
                <a:ext cx="1290394" cy="1381274"/>
              </a:xfrm>
              <a:prstGeom prst="rect">
                <a:avLst/>
              </a:prstGeom>
            </p:spPr>
            <p:txBody>
              <a:bodyPr lIns="50800" tIns="50800" rIns="50800" bIns="50800" rtlCol="0" anchor="ctr"/>
              <a:lstStyle/>
              <a:p>
                <a:pPr algn="ctr">
                  <a:lnSpc>
                    <a:spcPts val="3345"/>
                  </a:lnSpc>
                </a:pPr>
                <a:endParaRPr/>
              </a:p>
            </p:txBody>
          </p:sp>
        </p:grpSp>
        <p:sp>
          <p:nvSpPr>
            <p:cNvPr id="9" name="TextBox 9"/>
            <p:cNvSpPr txBox="1"/>
            <p:nvPr/>
          </p:nvSpPr>
          <p:spPr>
            <a:xfrm>
              <a:off x="280415" y="3655129"/>
              <a:ext cx="5971792" cy="2319440"/>
            </a:xfrm>
            <a:prstGeom prst="rect">
              <a:avLst/>
            </a:prstGeom>
          </p:spPr>
          <p:txBody>
            <a:bodyPr lIns="0" tIns="0" rIns="0" bIns="0" rtlCol="0" anchor="t">
              <a:spAutoFit/>
            </a:bodyPr>
            <a:lstStyle/>
            <a:p>
              <a:pPr algn="ctr">
                <a:lnSpc>
                  <a:spcPts val="2540"/>
                </a:lnSpc>
              </a:pPr>
              <a:r>
                <a:rPr lang="en-US" sz="2000">
                  <a:solidFill>
                    <a:srgbClr val="231F20"/>
                  </a:solidFill>
                  <a:latin typeface="Aileron Bold"/>
                </a:rPr>
                <a:t>PERDARAHAN SALUR RERAMBUT </a:t>
              </a:r>
            </a:p>
            <a:p>
              <a:pPr algn="ctr">
                <a:lnSpc>
                  <a:spcPts val="2540"/>
                </a:lnSpc>
              </a:pPr>
              <a:r>
                <a:rPr lang="en-US" sz="2000">
                  <a:solidFill>
                    <a:srgbClr val="231F20"/>
                  </a:solidFill>
                  <a:latin typeface="Aileron Bold"/>
                </a:rPr>
                <a:t>(KAPILARI-</a:t>
              </a:r>
              <a:r>
                <a:rPr lang="en-US" sz="2000">
                  <a:solidFill>
                    <a:srgbClr val="231F20"/>
                  </a:solidFill>
                  <a:latin typeface="Aileron Bold Italics"/>
                </a:rPr>
                <a:t>CAPILLARIES</a:t>
              </a:r>
              <a:r>
                <a:rPr lang="en-US" sz="2000">
                  <a:solidFill>
                    <a:srgbClr val="231F20"/>
                  </a:solidFill>
                  <a:latin typeface="Aileron Bold"/>
                </a:rPr>
                <a:t>)</a:t>
              </a:r>
            </a:p>
            <a:p>
              <a:pPr algn="ctr">
                <a:lnSpc>
                  <a:spcPts val="1397"/>
                </a:lnSpc>
              </a:pPr>
              <a:endParaRPr lang="en-US" sz="2000">
                <a:solidFill>
                  <a:srgbClr val="231F20"/>
                </a:solidFill>
                <a:latin typeface="Aileron Bold"/>
              </a:endParaRPr>
            </a:p>
            <a:p>
              <a:pPr algn="just">
                <a:lnSpc>
                  <a:spcPts val="2540"/>
                </a:lnSpc>
              </a:pPr>
              <a:r>
                <a:rPr lang="en-US" sz="2000">
                  <a:solidFill>
                    <a:srgbClr val="231F20"/>
                  </a:solidFill>
                  <a:latin typeface="Aileron"/>
                </a:rPr>
                <a:t>Darah berwarna gelap dan keluar meleleh atau perdarahan di bawah kulit sahaja.</a:t>
              </a:r>
            </a:p>
          </p:txBody>
        </p:sp>
        <p:sp>
          <p:nvSpPr>
            <p:cNvPr id="10" name="Freeform 10"/>
            <p:cNvSpPr/>
            <p:nvPr/>
          </p:nvSpPr>
          <p:spPr>
            <a:xfrm flipH="1">
              <a:off x="1098560" y="493045"/>
              <a:ext cx="4436790" cy="2750734"/>
            </a:xfrm>
            <a:custGeom>
              <a:avLst/>
              <a:gdLst/>
              <a:ahLst/>
              <a:cxnLst/>
              <a:rect l="l" t="t" r="r" b="b"/>
              <a:pathLst>
                <a:path w="4436790" h="2750734">
                  <a:moveTo>
                    <a:pt x="4436789" y="0"/>
                  </a:moveTo>
                  <a:lnTo>
                    <a:pt x="0" y="0"/>
                  </a:lnTo>
                  <a:lnTo>
                    <a:pt x="0" y="2750734"/>
                  </a:lnTo>
                  <a:lnTo>
                    <a:pt x="4436789" y="2750734"/>
                  </a:lnTo>
                  <a:lnTo>
                    <a:pt x="4436789" y="0"/>
                  </a:lnTo>
                  <a:close/>
                </a:path>
              </a:pathLst>
            </a:custGeom>
            <a:blipFill>
              <a:blip r:embed="rId4"/>
              <a:stretch>
                <a:fillRect t="-13490" b="-39315"/>
              </a:stretch>
            </a:blipFill>
          </p:spPr>
        </p:sp>
      </p:grpSp>
      <p:grpSp>
        <p:nvGrpSpPr>
          <p:cNvPr id="11" name="Group 11"/>
          <p:cNvGrpSpPr/>
          <p:nvPr/>
        </p:nvGrpSpPr>
        <p:grpSpPr>
          <a:xfrm>
            <a:off x="1491693" y="3711181"/>
            <a:ext cx="4899466" cy="5172195"/>
            <a:chOff x="0" y="0"/>
            <a:chExt cx="6532622" cy="6896260"/>
          </a:xfrm>
        </p:grpSpPr>
        <p:grpSp>
          <p:nvGrpSpPr>
            <p:cNvPr id="12" name="Group 12"/>
            <p:cNvGrpSpPr/>
            <p:nvPr/>
          </p:nvGrpSpPr>
          <p:grpSpPr>
            <a:xfrm>
              <a:off x="0" y="0"/>
              <a:ext cx="6532622" cy="6896260"/>
              <a:chOff x="0" y="0"/>
              <a:chExt cx="1290394" cy="1362224"/>
            </a:xfrm>
          </p:grpSpPr>
          <p:sp>
            <p:nvSpPr>
              <p:cNvPr id="13" name="Freeform 13"/>
              <p:cNvSpPr/>
              <p:nvPr/>
            </p:nvSpPr>
            <p:spPr>
              <a:xfrm>
                <a:off x="0" y="0"/>
                <a:ext cx="1290394" cy="1362224"/>
              </a:xfrm>
              <a:custGeom>
                <a:avLst/>
                <a:gdLst/>
                <a:ahLst/>
                <a:cxnLst/>
                <a:rect l="l" t="t" r="r" b="b"/>
                <a:pathLst>
                  <a:path w="1290394" h="1362224">
                    <a:moveTo>
                      <a:pt x="80588" y="0"/>
                    </a:moveTo>
                    <a:lnTo>
                      <a:pt x="1209806" y="0"/>
                    </a:lnTo>
                    <a:cubicBezTo>
                      <a:pt x="1254314" y="0"/>
                      <a:pt x="1290394" y="36080"/>
                      <a:pt x="1290394" y="80588"/>
                    </a:cubicBezTo>
                    <a:lnTo>
                      <a:pt x="1290394" y="1281636"/>
                    </a:lnTo>
                    <a:cubicBezTo>
                      <a:pt x="1290394" y="1326144"/>
                      <a:pt x="1254314" y="1362224"/>
                      <a:pt x="1209806" y="1362224"/>
                    </a:cubicBezTo>
                    <a:lnTo>
                      <a:pt x="80588" y="1362224"/>
                    </a:lnTo>
                    <a:cubicBezTo>
                      <a:pt x="36080" y="1362224"/>
                      <a:pt x="0" y="1326144"/>
                      <a:pt x="0" y="1281636"/>
                    </a:cubicBezTo>
                    <a:lnTo>
                      <a:pt x="0" y="80588"/>
                    </a:lnTo>
                    <a:cubicBezTo>
                      <a:pt x="0" y="36080"/>
                      <a:pt x="36080" y="0"/>
                      <a:pt x="80588" y="0"/>
                    </a:cubicBezTo>
                    <a:close/>
                  </a:path>
                </a:pathLst>
              </a:custGeom>
              <a:solidFill>
                <a:srgbClr val="000000">
                  <a:alpha val="0"/>
                </a:srgbClr>
              </a:solidFill>
              <a:ln w="38100" cap="rnd">
                <a:solidFill>
                  <a:srgbClr val="000000"/>
                </a:solidFill>
                <a:prstDash val="solid"/>
                <a:round/>
              </a:ln>
            </p:spPr>
          </p:sp>
          <p:sp>
            <p:nvSpPr>
              <p:cNvPr id="14" name="TextBox 14"/>
              <p:cNvSpPr txBox="1"/>
              <p:nvPr/>
            </p:nvSpPr>
            <p:spPr>
              <a:xfrm>
                <a:off x="0" y="-19050"/>
                <a:ext cx="1290394" cy="1381274"/>
              </a:xfrm>
              <a:prstGeom prst="rect">
                <a:avLst/>
              </a:prstGeom>
            </p:spPr>
            <p:txBody>
              <a:bodyPr lIns="50800" tIns="50800" rIns="50800" bIns="50800" rtlCol="0" anchor="ctr"/>
              <a:lstStyle/>
              <a:p>
                <a:pPr algn="ctr">
                  <a:lnSpc>
                    <a:spcPts val="3345"/>
                  </a:lnSpc>
                </a:pPr>
                <a:endParaRPr/>
              </a:p>
            </p:txBody>
          </p:sp>
        </p:grpSp>
        <p:sp>
          <p:nvSpPr>
            <p:cNvPr id="15" name="Freeform 15"/>
            <p:cNvSpPr/>
            <p:nvPr/>
          </p:nvSpPr>
          <p:spPr>
            <a:xfrm>
              <a:off x="1237843" y="493045"/>
              <a:ext cx="3971470" cy="3154340"/>
            </a:xfrm>
            <a:custGeom>
              <a:avLst/>
              <a:gdLst/>
              <a:ahLst/>
              <a:cxnLst/>
              <a:rect l="l" t="t" r="r" b="b"/>
              <a:pathLst>
                <a:path w="3971470" h="3154340">
                  <a:moveTo>
                    <a:pt x="0" y="0"/>
                  </a:moveTo>
                  <a:lnTo>
                    <a:pt x="3971469" y="0"/>
                  </a:lnTo>
                  <a:lnTo>
                    <a:pt x="3971469" y="3154340"/>
                  </a:lnTo>
                  <a:lnTo>
                    <a:pt x="0" y="3154340"/>
                  </a:lnTo>
                  <a:lnTo>
                    <a:pt x="0" y="0"/>
                  </a:lnTo>
                  <a:close/>
                </a:path>
              </a:pathLst>
            </a:custGeom>
            <a:blipFill>
              <a:blip r:embed="rId5"/>
              <a:stretch>
                <a:fillRect t="-13144" b="-35320"/>
              </a:stretch>
            </a:blipFill>
          </p:spPr>
        </p:sp>
        <p:sp>
          <p:nvSpPr>
            <p:cNvPr id="16" name="TextBox 16"/>
            <p:cNvSpPr txBox="1"/>
            <p:nvPr/>
          </p:nvSpPr>
          <p:spPr>
            <a:xfrm>
              <a:off x="237681" y="3655129"/>
              <a:ext cx="5971792" cy="2319440"/>
            </a:xfrm>
            <a:prstGeom prst="rect">
              <a:avLst/>
            </a:prstGeom>
          </p:spPr>
          <p:txBody>
            <a:bodyPr lIns="0" tIns="0" rIns="0" bIns="0" rtlCol="0" anchor="t">
              <a:spAutoFit/>
            </a:bodyPr>
            <a:lstStyle/>
            <a:p>
              <a:pPr algn="ctr">
                <a:lnSpc>
                  <a:spcPts val="2540"/>
                </a:lnSpc>
              </a:pPr>
              <a:r>
                <a:rPr lang="en-US" sz="2000">
                  <a:solidFill>
                    <a:srgbClr val="231F20"/>
                  </a:solidFill>
                  <a:latin typeface="Aileron Bold"/>
                </a:rPr>
                <a:t>PERDARAHAN SALUR NADI </a:t>
              </a:r>
            </a:p>
            <a:p>
              <a:pPr algn="ctr">
                <a:lnSpc>
                  <a:spcPts val="2540"/>
                </a:lnSpc>
              </a:pPr>
              <a:r>
                <a:rPr lang="en-US" sz="2000">
                  <a:solidFill>
                    <a:srgbClr val="231F20"/>
                  </a:solidFill>
                  <a:latin typeface="Aileron Bold"/>
                </a:rPr>
                <a:t>(ARTERI- </a:t>
              </a:r>
              <a:r>
                <a:rPr lang="en-US" sz="2000">
                  <a:solidFill>
                    <a:srgbClr val="231F20"/>
                  </a:solidFill>
                  <a:latin typeface="Aileron Bold Italics"/>
                </a:rPr>
                <a:t>ARTERIES</a:t>
              </a:r>
              <a:r>
                <a:rPr lang="en-US" sz="2000">
                  <a:solidFill>
                    <a:srgbClr val="231F20"/>
                  </a:solidFill>
                  <a:latin typeface="Aileron Bold"/>
                </a:rPr>
                <a:t>)</a:t>
              </a:r>
            </a:p>
            <a:p>
              <a:pPr algn="ctr">
                <a:lnSpc>
                  <a:spcPts val="1397"/>
                </a:lnSpc>
              </a:pPr>
              <a:endParaRPr lang="en-US" sz="2000">
                <a:solidFill>
                  <a:srgbClr val="231F20"/>
                </a:solidFill>
                <a:latin typeface="Aileron Bold"/>
              </a:endParaRPr>
            </a:p>
            <a:p>
              <a:pPr algn="just">
                <a:lnSpc>
                  <a:spcPts val="2540"/>
                </a:lnSpc>
              </a:pPr>
              <a:r>
                <a:rPr lang="en-US" sz="2000">
                  <a:solidFill>
                    <a:srgbClr val="231F20"/>
                  </a:solidFill>
                  <a:latin typeface="Aileron"/>
                </a:rPr>
                <a:t>Darah memancut mengikut denyutan jantung dan darah berwarna merah terang kerana mengandungi oksigen.</a:t>
              </a:r>
            </a:p>
          </p:txBody>
        </p:sp>
      </p:grpSp>
      <p:sp>
        <p:nvSpPr>
          <p:cNvPr id="17" name="TextBox 17"/>
          <p:cNvSpPr txBox="1"/>
          <p:nvPr/>
        </p:nvSpPr>
        <p:spPr>
          <a:xfrm>
            <a:off x="1028700" y="2309052"/>
            <a:ext cx="16230600"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PENDARAHAN TERBUKA</a:t>
            </a:r>
          </a:p>
        </p:txBody>
      </p:sp>
      <p:grpSp>
        <p:nvGrpSpPr>
          <p:cNvPr id="18" name="Group 18"/>
          <p:cNvGrpSpPr/>
          <p:nvPr/>
        </p:nvGrpSpPr>
        <p:grpSpPr>
          <a:xfrm>
            <a:off x="6692574" y="3711181"/>
            <a:ext cx="4899466" cy="5172195"/>
            <a:chOff x="0" y="0"/>
            <a:chExt cx="6532622" cy="6896260"/>
          </a:xfrm>
        </p:grpSpPr>
        <p:grpSp>
          <p:nvGrpSpPr>
            <p:cNvPr id="19" name="Group 19"/>
            <p:cNvGrpSpPr/>
            <p:nvPr/>
          </p:nvGrpSpPr>
          <p:grpSpPr>
            <a:xfrm>
              <a:off x="0" y="0"/>
              <a:ext cx="6532622" cy="6896260"/>
              <a:chOff x="0" y="0"/>
              <a:chExt cx="1290394" cy="1362224"/>
            </a:xfrm>
          </p:grpSpPr>
          <p:sp>
            <p:nvSpPr>
              <p:cNvPr id="20" name="Freeform 20"/>
              <p:cNvSpPr/>
              <p:nvPr/>
            </p:nvSpPr>
            <p:spPr>
              <a:xfrm>
                <a:off x="0" y="0"/>
                <a:ext cx="1290394" cy="1362224"/>
              </a:xfrm>
              <a:custGeom>
                <a:avLst/>
                <a:gdLst/>
                <a:ahLst/>
                <a:cxnLst/>
                <a:rect l="l" t="t" r="r" b="b"/>
                <a:pathLst>
                  <a:path w="1290394" h="1362224">
                    <a:moveTo>
                      <a:pt x="80588" y="0"/>
                    </a:moveTo>
                    <a:lnTo>
                      <a:pt x="1209806" y="0"/>
                    </a:lnTo>
                    <a:cubicBezTo>
                      <a:pt x="1254314" y="0"/>
                      <a:pt x="1290394" y="36080"/>
                      <a:pt x="1290394" y="80588"/>
                    </a:cubicBezTo>
                    <a:lnTo>
                      <a:pt x="1290394" y="1281636"/>
                    </a:lnTo>
                    <a:cubicBezTo>
                      <a:pt x="1290394" y="1326144"/>
                      <a:pt x="1254314" y="1362224"/>
                      <a:pt x="1209806" y="1362224"/>
                    </a:cubicBezTo>
                    <a:lnTo>
                      <a:pt x="80588" y="1362224"/>
                    </a:lnTo>
                    <a:cubicBezTo>
                      <a:pt x="36080" y="1362224"/>
                      <a:pt x="0" y="1326144"/>
                      <a:pt x="0" y="1281636"/>
                    </a:cubicBezTo>
                    <a:lnTo>
                      <a:pt x="0" y="80588"/>
                    </a:lnTo>
                    <a:cubicBezTo>
                      <a:pt x="0" y="36080"/>
                      <a:pt x="36080" y="0"/>
                      <a:pt x="80588" y="0"/>
                    </a:cubicBezTo>
                    <a:close/>
                  </a:path>
                </a:pathLst>
              </a:custGeom>
              <a:solidFill>
                <a:srgbClr val="000000">
                  <a:alpha val="0"/>
                </a:srgbClr>
              </a:solidFill>
              <a:ln w="38100" cap="rnd">
                <a:solidFill>
                  <a:srgbClr val="000000"/>
                </a:solidFill>
                <a:prstDash val="solid"/>
                <a:round/>
              </a:ln>
            </p:spPr>
          </p:sp>
          <p:sp>
            <p:nvSpPr>
              <p:cNvPr id="21" name="TextBox 21"/>
              <p:cNvSpPr txBox="1"/>
              <p:nvPr/>
            </p:nvSpPr>
            <p:spPr>
              <a:xfrm>
                <a:off x="0" y="-19050"/>
                <a:ext cx="1290394" cy="1381274"/>
              </a:xfrm>
              <a:prstGeom prst="rect">
                <a:avLst/>
              </a:prstGeom>
            </p:spPr>
            <p:txBody>
              <a:bodyPr lIns="50800" tIns="50800" rIns="50800" bIns="50800" rtlCol="0" anchor="ctr"/>
              <a:lstStyle/>
              <a:p>
                <a:pPr algn="ctr">
                  <a:lnSpc>
                    <a:spcPts val="3345"/>
                  </a:lnSpc>
                </a:pPr>
                <a:endParaRPr/>
              </a:p>
            </p:txBody>
          </p:sp>
        </p:grpSp>
        <p:sp>
          <p:nvSpPr>
            <p:cNvPr id="22" name="Freeform 22"/>
            <p:cNvSpPr/>
            <p:nvPr/>
          </p:nvSpPr>
          <p:spPr>
            <a:xfrm>
              <a:off x="1411046" y="493045"/>
              <a:ext cx="3972339" cy="3175047"/>
            </a:xfrm>
            <a:custGeom>
              <a:avLst/>
              <a:gdLst/>
              <a:ahLst/>
              <a:cxnLst/>
              <a:rect l="l" t="t" r="r" b="b"/>
              <a:pathLst>
                <a:path w="3972339" h="3175047">
                  <a:moveTo>
                    <a:pt x="0" y="0"/>
                  </a:moveTo>
                  <a:lnTo>
                    <a:pt x="3972339" y="0"/>
                  </a:lnTo>
                  <a:lnTo>
                    <a:pt x="3972339" y="3175047"/>
                  </a:lnTo>
                  <a:lnTo>
                    <a:pt x="0" y="3175047"/>
                  </a:lnTo>
                  <a:lnTo>
                    <a:pt x="0" y="0"/>
                  </a:lnTo>
                  <a:close/>
                </a:path>
              </a:pathLst>
            </a:custGeom>
            <a:blipFill>
              <a:blip r:embed="rId6"/>
              <a:stretch>
                <a:fillRect t="-17597" r="-3938" b="-19005"/>
              </a:stretch>
            </a:blipFill>
          </p:spPr>
        </p:sp>
        <p:sp>
          <p:nvSpPr>
            <p:cNvPr id="23" name="TextBox 23"/>
            <p:cNvSpPr txBox="1"/>
            <p:nvPr/>
          </p:nvSpPr>
          <p:spPr>
            <a:xfrm>
              <a:off x="280415" y="3655129"/>
              <a:ext cx="5971792" cy="2319440"/>
            </a:xfrm>
            <a:prstGeom prst="rect">
              <a:avLst/>
            </a:prstGeom>
          </p:spPr>
          <p:txBody>
            <a:bodyPr lIns="0" tIns="0" rIns="0" bIns="0" rtlCol="0" anchor="t">
              <a:spAutoFit/>
            </a:bodyPr>
            <a:lstStyle/>
            <a:p>
              <a:pPr algn="ctr">
                <a:lnSpc>
                  <a:spcPts val="2540"/>
                </a:lnSpc>
              </a:pPr>
              <a:r>
                <a:rPr lang="en-US" sz="2000">
                  <a:solidFill>
                    <a:srgbClr val="231F20"/>
                  </a:solidFill>
                  <a:latin typeface="Aileron Bold"/>
                </a:rPr>
                <a:t>PENDARAHAN SALUR PEMBULUH </a:t>
              </a:r>
            </a:p>
            <a:p>
              <a:pPr algn="ctr">
                <a:lnSpc>
                  <a:spcPts val="2540"/>
                </a:lnSpc>
              </a:pPr>
              <a:r>
                <a:rPr lang="en-US" sz="2000">
                  <a:solidFill>
                    <a:srgbClr val="231F20"/>
                  </a:solidFill>
                  <a:latin typeface="Aileron Bold"/>
                </a:rPr>
                <a:t>(VENA-</a:t>
              </a:r>
              <a:r>
                <a:rPr lang="en-US" sz="2000">
                  <a:solidFill>
                    <a:srgbClr val="231F20"/>
                  </a:solidFill>
                  <a:latin typeface="Aileron Bold Italics"/>
                </a:rPr>
                <a:t>VEINS</a:t>
              </a:r>
              <a:r>
                <a:rPr lang="en-US" sz="2000">
                  <a:solidFill>
                    <a:srgbClr val="231F20"/>
                  </a:solidFill>
                  <a:latin typeface="Aileron Bold"/>
                </a:rPr>
                <a:t>)</a:t>
              </a:r>
            </a:p>
            <a:p>
              <a:pPr algn="ctr">
                <a:lnSpc>
                  <a:spcPts val="1397"/>
                </a:lnSpc>
              </a:pPr>
              <a:endParaRPr lang="en-US" sz="2000">
                <a:solidFill>
                  <a:srgbClr val="231F20"/>
                </a:solidFill>
                <a:latin typeface="Aileron Bold"/>
              </a:endParaRPr>
            </a:p>
            <a:p>
              <a:pPr algn="just">
                <a:lnSpc>
                  <a:spcPts val="2540"/>
                </a:lnSpc>
              </a:pPr>
              <a:r>
                <a:rPr lang="en-US" sz="2000">
                  <a:solidFill>
                    <a:srgbClr val="231F20"/>
                  </a:solidFill>
                  <a:latin typeface="Aileron"/>
                </a:rPr>
                <a:t>Darah keluar perlahan dan berwarna merah gelap kerana mengandungi karbondi oksida.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alphaModFix amt="98000"/>
            </a:blip>
            <a:stretch>
              <a:fillRect t="-38888" b="-38888"/>
            </a:stretch>
          </a:blipFill>
        </p:spPr>
      </p:sp>
      <p:sp>
        <p:nvSpPr>
          <p:cNvPr id="3" name="TextBox 3"/>
          <p:cNvSpPr txBox="1"/>
          <p:nvPr/>
        </p:nvSpPr>
        <p:spPr>
          <a:xfrm>
            <a:off x="1028700" y="1009650"/>
            <a:ext cx="16230600" cy="704562"/>
          </a:xfrm>
          <a:prstGeom prst="rect">
            <a:avLst/>
          </a:prstGeom>
        </p:spPr>
        <p:txBody>
          <a:bodyPr lIns="0" tIns="0" rIns="0" bIns="0" rtlCol="0" anchor="t">
            <a:spAutoFit/>
          </a:bodyPr>
          <a:lstStyle/>
          <a:p>
            <a:pPr algn="ctr">
              <a:lnSpc>
                <a:spcPts val="5681"/>
              </a:lnSpc>
            </a:pPr>
            <a:r>
              <a:rPr lang="en-US" sz="4545" spc="22">
                <a:solidFill>
                  <a:srgbClr val="2B2C30"/>
                </a:solidFill>
                <a:latin typeface="Playfair Display Bold"/>
              </a:rPr>
              <a:t>JENIS - JENIS PENDARAHAN </a:t>
            </a:r>
          </a:p>
        </p:txBody>
      </p:sp>
      <p:sp>
        <p:nvSpPr>
          <p:cNvPr id="4" name="Freeform 4"/>
          <p:cNvSpPr/>
          <p:nvPr/>
        </p:nvSpPr>
        <p:spPr>
          <a:xfrm>
            <a:off x="6108738" y="1580506"/>
            <a:ext cx="5926968" cy="7302871"/>
          </a:xfrm>
          <a:custGeom>
            <a:avLst/>
            <a:gdLst/>
            <a:ahLst/>
            <a:cxnLst/>
            <a:rect l="l" t="t" r="r" b="b"/>
            <a:pathLst>
              <a:path w="5926968" h="7302871">
                <a:moveTo>
                  <a:pt x="0" y="0"/>
                </a:moveTo>
                <a:lnTo>
                  <a:pt x="5926967" y="0"/>
                </a:lnTo>
                <a:lnTo>
                  <a:pt x="5926967" y="7302871"/>
                </a:lnTo>
                <a:lnTo>
                  <a:pt x="0" y="7302871"/>
                </a:lnTo>
                <a:lnTo>
                  <a:pt x="0" y="0"/>
                </a:lnTo>
                <a:close/>
              </a:path>
            </a:pathLst>
          </a:custGeom>
          <a:blipFill>
            <a:blip r:embed="rId3">
              <a:alphaModFix amt="15000"/>
            </a:blip>
            <a:stretch>
              <a:fillRect/>
            </a:stretch>
          </a:blipFill>
        </p:spPr>
      </p:sp>
      <p:sp>
        <p:nvSpPr>
          <p:cNvPr id="5" name="TextBox 5"/>
          <p:cNvSpPr txBox="1"/>
          <p:nvPr/>
        </p:nvSpPr>
        <p:spPr>
          <a:xfrm>
            <a:off x="6691511" y="3173140"/>
            <a:ext cx="10567789" cy="6688234"/>
          </a:xfrm>
          <a:prstGeom prst="rect">
            <a:avLst/>
          </a:prstGeom>
        </p:spPr>
        <p:txBody>
          <a:bodyPr lIns="0" tIns="0" rIns="0" bIns="0" rtlCol="0" anchor="t">
            <a:spAutoFit/>
          </a:bodyPr>
          <a:lstStyle/>
          <a:p>
            <a:pPr marL="504178" lvl="1" indent="-252089" algn="just">
              <a:lnSpc>
                <a:spcPts val="2965"/>
              </a:lnSpc>
              <a:buFont typeface="Arial"/>
              <a:buChar char="•"/>
            </a:pPr>
            <a:r>
              <a:rPr lang="en-US" sz="2335">
                <a:solidFill>
                  <a:srgbClr val="231F20"/>
                </a:solidFill>
                <a:latin typeface="Aileron"/>
              </a:rPr>
              <a:t>Tidak boleh dilihat oleh mata kasar kerana salur darah yang pecah terletak di dalam badan seperti perdarahan otak, hati, paru-paru dan kepatahan tertutup;</a:t>
            </a:r>
          </a:p>
          <a:p>
            <a:pPr algn="just">
              <a:lnSpc>
                <a:spcPts val="1175"/>
              </a:lnSpc>
            </a:pPr>
            <a:endParaRPr lang="en-US" sz="2335">
              <a:solidFill>
                <a:srgbClr val="231F20"/>
              </a:solidFill>
              <a:latin typeface="Aileron"/>
            </a:endParaRPr>
          </a:p>
          <a:p>
            <a:pPr marL="504178" lvl="1" indent="-252089" algn="just">
              <a:lnSpc>
                <a:spcPts val="2965"/>
              </a:lnSpc>
              <a:buFont typeface="Arial"/>
              <a:buChar char="•"/>
            </a:pPr>
            <a:r>
              <a:rPr lang="en-US" sz="2335">
                <a:solidFill>
                  <a:srgbClr val="231F20"/>
                </a:solidFill>
                <a:latin typeface="Aileron"/>
              </a:rPr>
              <a:t>Kehilangan darah yang berlaku daripada sistem vaskular kedalam rongga atau ruang badan;</a:t>
            </a:r>
          </a:p>
          <a:p>
            <a:pPr algn="just">
              <a:lnSpc>
                <a:spcPts val="1175"/>
              </a:lnSpc>
            </a:pPr>
            <a:endParaRPr lang="en-US" sz="2335">
              <a:solidFill>
                <a:srgbClr val="231F20"/>
              </a:solidFill>
              <a:latin typeface="Aileron"/>
            </a:endParaRPr>
          </a:p>
          <a:p>
            <a:pPr marL="504178" lvl="1" indent="-252089" algn="just">
              <a:lnSpc>
                <a:spcPts val="2965"/>
              </a:lnSpc>
              <a:buFont typeface="Arial"/>
              <a:buChar char="•"/>
            </a:pPr>
            <a:r>
              <a:rPr lang="en-US" sz="2335">
                <a:solidFill>
                  <a:srgbClr val="231F20"/>
                </a:solidFill>
                <a:latin typeface="Aileron"/>
              </a:rPr>
              <a:t>Kecederaan kepada tisu di bawah kulit di mana kesinambungan kulit tidak terganggu dan luka tidak dapat dilihat dari luar. Darah juga tidak keluar ke permukaan kulit.</a:t>
            </a:r>
          </a:p>
          <a:p>
            <a:pPr algn="just">
              <a:lnSpc>
                <a:spcPts val="2965"/>
              </a:lnSpc>
            </a:pPr>
            <a:endParaRPr lang="en-US" sz="2335">
              <a:solidFill>
                <a:srgbClr val="231F20"/>
              </a:solidFill>
              <a:latin typeface="Aileron"/>
            </a:endParaRPr>
          </a:p>
          <a:p>
            <a:pPr algn="just">
              <a:lnSpc>
                <a:spcPts val="2965"/>
              </a:lnSpc>
            </a:pPr>
            <a:r>
              <a:rPr lang="en-US" sz="2335">
                <a:solidFill>
                  <a:srgbClr val="231F20"/>
                </a:solidFill>
                <a:latin typeface="Aileron Bold"/>
              </a:rPr>
              <a:t>Contoh </a:t>
            </a:r>
            <a:r>
              <a:rPr lang="en-US" sz="2335">
                <a:solidFill>
                  <a:srgbClr val="231F20"/>
                </a:solidFill>
                <a:latin typeface="Aileron"/>
              </a:rPr>
              <a:t>pendarahan dalaman:-</a:t>
            </a:r>
          </a:p>
          <a:p>
            <a:pPr marL="504178" lvl="1" indent="-252089" algn="just">
              <a:lnSpc>
                <a:spcPts val="2965"/>
              </a:lnSpc>
              <a:buFont typeface="Arial"/>
              <a:buChar char="•"/>
            </a:pPr>
            <a:r>
              <a:rPr lang="en-US" sz="2335">
                <a:solidFill>
                  <a:srgbClr val="231F20"/>
                </a:solidFill>
                <a:latin typeface="Aileron Bold"/>
              </a:rPr>
              <a:t>Kontuse</a:t>
            </a:r>
          </a:p>
          <a:p>
            <a:pPr marL="1008356" lvl="2" indent="-336119" algn="just">
              <a:lnSpc>
                <a:spcPts val="2965"/>
              </a:lnSpc>
              <a:buFont typeface="Arial"/>
              <a:buChar char="⚬"/>
            </a:pPr>
            <a:r>
              <a:rPr lang="en-US" sz="2335">
                <a:solidFill>
                  <a:srgbClr val="231F20"/>
                </a:solidFill>
                <a:latin typeface="Aileron"/>
              </a:rPr>
              <a:t>Akibat daripada terkena pukulan/ hentaman kuat. Pendarahan berlaku dibawah kulit.</a:t>
            </a:r>
          </a:p>
          <a:p>
            <a:pPr marL="504178" lvl="1" indent="-252089" algn="just">
              <a:lnSpc>
                <a:spcPts val="2965"/>
              </a:lnSpc>
              <a:buFont typeface="Arial"/>
              <a:buChar char="•"/>
            </a:pPr>
            <a:endParaRPr lang="en-US" sz="2335">
              <a:solidFill>
                <a:srgbClr val="231F20"/>
              </a:solidFill>
              <a:latin typeface="Aileron"/>
            </a:endParaRPr>
          </a:p>
          <a:p>
            <a:pPr marL="504178" lvl="1" indent="-252089" algn="just">
              <a:lnSpc>
                <a:spcPts val="2965"/>
              </a:lnSpc>
              <a:buFont typeface="Arial"/>
              <a:buChar char="•"/>
            </a:pPr>
            <a:r>
              <a:rPr lang="en-US" sz="2335">
                <a:solidFill>
                  <a:srgbClr val="231F20"/>
                </a:solidFill>
                <a:latin typeface="Aileron Bold"/>
              </a:rPr>
              <a:t>Haematoma</a:t>
            </a:r>
          </a:p>
          <a:p>
            <a:pPr marL="1008356" lvl="2" indent="-336119" algn="just">
              <a:lnSpc>
                <a:spcPts val="2965"/>
              </a:lnSpc>
              <a:buFont typeface="Arial"/>
              <a:buChar char="⚬"/>
            </a:pPr>
            <a:r>
              <a:rPr lang="en-US" sz="2335">
                <a:solidFill>
                  <a:srgbClr val="231F20"/>
                </a:solidFill>
                <a:latin typeface="Aileron"/>
              </a:rPr>
              <a:t>Pendarahan yang menjadi beku dan kelihatan biru kehitaman.</a:t>
            </a:r>
          </a:p>
          <a:p>
            <a:pPr algn="just">
              <a:lnSpc>
                <a:spcPts val="2965"/>
              </a:lnSpc>
            </a:pPr>
            <a:endParaRPr lang="en-US" sz="2335">
              <a:solidFill>
                <a:srgbClr val="231F20"/>
              </a:solidFill>
              <a:latin typeface="Aileron"/>
            </a:endParaRPr>
          </a:p>
        </p:txBody>
      </p:sp>
      <p:sp>
        <p:nvSpPr>
          <p:cNvPr id="6" name="Freeform 6"/>
          <p:cNvSpPr/>
          <p:nvPr/>
        </p:nvSpPr>
        <p:spPr>
          <a:xfrm>
            <a:off x="0" y="4835211"/>
            <a:ext cx="7128394" cy="5451789"/>
          </a:xfrm>
          <a:custGeom>
            <a:avLst/>
            <a:gdLst/>
            <a:ahLst/>
            <a:cxnLst/>
            <a:rect l="l" t="t" r="r" b="b"/>
            <a:pathLst>
              <a:path w="7128394" h="5451789">
                <a:moveTo>
                  <a:pt x="0" y="0"/>
                </a:moveTo>
                <a:lnTo>
                  <a:pt x="7128394" y="0"/>
                </a:lnTo>
                <a:lnTo>
                  <a:pt x="7128394" y="5451789"/>
                </a:lnTo>
                <a:lnTo>
                  <a:pt x="0" y="5451789"/>
                </a:lnTo>
                <a:lnTo>
                  <a:pt x="0" y="0"/>
                </a:lnTo>
                <a:close/>
              </a:path>
            </a:pathLst>
          </a:custGeom>
          <a:blipFill>
            <a:blip r:embed="rId4"/>
            <a:stretch>
              <a:fillRect l="-47177" t="-7628" r="-29894" b="-13329"/>
            </a:stretch>
          </a:blipFill>
        </p:spPr>
      </p:sp>
      <p:sp>
        <p:nvSpPr>
          <p:cNvPr id="7" name="TextBox 7"/>
          <p:cNvSpPr txBox="1"/>
          <p:nvPr/>
        </p:nvSpPr>
        <p:spPr>
          <a:xfrm>
            <a:off x="956922" y="1896897"/>
            <a:ext cx="16230600" cy="645013"/>
          </a:xfrm>
          <a:prstGeom prst="rect">
            <a:avLst/>
          </a:prstGeom>
        </p:spPr>
        <p:txBody>
          <a:bodyPr lIns="0" tIns="0" rIns="0" bIns="0" rtlCol="0" anchor="t">
            <a:spAutoFit/>
          </a:bodyPr>
          <a:lstStyle/>
          <a:p>
            <a:pPr algn="ctr">
              <a:lnSpc>
                <a:spcPts val="5169"/>
              </a:lnSpc>
            </a:pPr>
            <a:r>
              <a:rPr lang="en-US" sz="4102">
                <a:solidFill>
                  <a:srgbClr val="FF3131"/>
                </a:solidFill>
                <a:latin typeface="Aileron Bold"/>
              </a:rPr>
              <a:t>PENDARAHAN DALAMAN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1950</Words>
  <Application>Microsoft Office PowerPoint</Application>
  <PresentationFormat>Custom</PresentationFormat>
  <Paragraphs>280</Paragraphs>
  <Slides>35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Playfair Display Bold</vt:lpstr>
      <vt:lpstr>Open Sauce Bold</vt:lpstr>
      <vt:lpstr>Poppins Bold Italics</vt:lpstr>
      <vt:lpstr>Aileron Bold</vt:lpstr>
      <vt:lpstr>Arial</vt:lpstr>
      <vt:lpstr>Aileron Italics</vt:lpstr>
      <vt:lpstr>Aileron</vt:lpstr>
      <vt:lpstr>Aileron Bold Italics</vt:lpstr>
      <vt:lpstr>Playfair Display Bold Italics</vt:lpstr>
      <vt:lpstr>Oswald Bold</vt:lpstr>
      <vt:lpstr>Calibri</vt:lpstr>
      <vt:lpstr>Poppins Bold</vt:lpstr>
      <vt:lpstr>Open Sauce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 4: BOMBA LIFE SUPPORT (BLS)</dc:title>
  <cp:lastModifiedBy>JBPM</cp:lastModifiedBy>
  <cp:revision>2</cp:revision>
  <dcterms:created xsi:type="dcterms:W3CDTF">2006-08-16T00:00:00Z</dcterms:created>
  <dcterms:modified xsi:type="dcterms:W3CDTF">2024-02-17T13:54:28Z</dcterms:modified>
  <dc:identifier>DAF9BYm_2fE</dc:identifier>
</cp:coreProperties>
</file>